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90" r:id="rId2"/>
    <p:sldId id="258" r:id="rId3"/>
    <p:sldId id="257" r:id="rId4"/>
    <p:sldId id="262" r:id="rId5"/>
    <p:sldId id="260" r:id="rId6"/>
    <p:sldId id="261" r:id="rId7"/>
    <p:sldId id="263" r:id="rId8"/>
    <p:sldId id="266" r:id="rId9"/>
    <p:sldId id="267" r:id="rId10"/>
    <p:sldId id="269" r:id="rId11"/>
    <p:sldId id="270" r:id="rId12"/>
    <p:sldId id="271" r:id="rId13"/>
    <p:sldId id="272" r:id="rId14"/>
    <p:sldId id="281" r:id="rId15"/>
    <p:sldId id="294" r:id="rId16"/>
    <p:sldId id="295" r:id="rId17"/>
    <p:sldId id="293" r:id="rId18"/>
    <p:sldId id="274" r:id="rId19"/>
    <p:sldId id="275" r:id="rId20"/>
    <p:sldId id="276" r:id="rId21"/>
    <p:sldId id="277" r:id="rId22"/>
    <p:sldId id="278" r:id="rId23"/>
    <p:sldId id="279" r:id="rId24"/>
    <p:sldId id="282" r:id="rId25"/>
    <p:sldId id="283" r:id="rId26"/>
    <p:sldId id="284" r:id="rId27"/>
    <p:sldId id="285" r:id="rId28"/>
    <p:sldId id="286" r:id="rId29"/>
    <p:sldId id="287" r:id="rId30"/>
    <p:sldId id="291" r:id="rId31"/>
    <p:sldId id="29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F7"/>
    <a:srgbClr val="C8E9FC"/>
    <a:srgbClr val="FFF8F3"/>
    <a:srgbClr val="E91B34"/>
    <a:srgbClr val="C82121"/>
    <a:srgbClr val="900E1D"/>
    <a:srgbClr val="FFFFFF"/>
    <a:srgbClr val="FEDEDE"/>
    <a:srgbClr val="B02929"/>
    <a:srgbClr val="F5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94660"/>
  </p:normalViewPr>
  <p:slideViewPr>
    <p:cSldViewPr snapToGrid="0">
      <p:cViewPr varScale="1">
        <p:scale>
          <a:sx n="59" d="100"/>
          <a:sy n="59" d="100"/>
        </p:scale>
        <p:origin x="836" y="6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C4BE81-DE22-4CB4-8030-DC8FA3E56F36}" type="doc">
      <dgm:prSet loTypeId="urn:microsoft.com/office/officeart/2009/3/layout/SnapshotPictureList" loCatId="picture" qsTypeId="urn:microsoft.com/office/officeart/2005/8/quickstyle/3d3" qsCatId="3D" csTypeId="urn:microsoft.com/office/officeart/2005/8/colors/accent2_1" csCatId="accent2" phldr="1"/>
      <dgm:spPr/>
    </dgm:pt>
    <dgm:pt modelId="{B014A8D3-5A60-4EB5-A8B6-0D2AF6BE4303}">
      <dgm:prSet phldrT="[Text]" custT="1"/>
      <dgm:spPr/>
      <dgm:t>
        <a:bodyPr/>
        <a:lstStyle/>
        <a:p>
          <a:endParaRPr lang="en-US" sz="2000" dirty="0">
            <a:latin typeface="FS Magistral Bold" panose="020B0804030204080304" pitchFamily="34" charset="0"/>
          </a:endParaRPr>
        </a:p>
      </dgm:t>
    </dgm:pt>
    <dgm:pt modelId="{3740500B-6904-49C2-8EED-BCA495869DB2}" type="parTrans" cxnId="{B863C8DF-DA5D-4145-BB30-E2232559E2B5}">
      <dgm:prSet/>
      <dgm:spPr/>
      <dgm:t>
        <a:bodyPr/>
        <a:lstStyle/>
        <a:p>
          <a:endParaRPr lang="en-US"/>
        </a:p>
      </dgm:t>
    </dgm:pt>
    <dgm:pt modelId="{C5B33464-F24E-4207-817A-ECF1AB32711B}" type="sibTrans" cxnId="{B863C8DF-DA5D-4145-BB30-E2232559E2B5}">
      <dgm:prSet/>
      <dgm:spPr/>
      <dgm:t>
        <a:bodyPr/>
        <a:lstStyle/>
        <a:p>
          <a:endParaRPr lang="en-US"/>
        </a:p>
      </dgm:t>
    </dgm:pt>
    <dgm:pt modelId="{95A028BF-05F4-435F-9FA6-FDD8A3CFA60A}" type="pres">
      <dgm:prSet presAssocID="{68C4BE81-DE22-4CB4-8030-DC8FA3E56F36}" presName="Name0" presStyleCnt="0">
        <dgm:presLayoutVars>
          <dgm:chMax/>
          <dgm:chPref/>
          <dgm:dir/>
          <dgm:animLvl val="lvl"/>
        </dgm:presLayoutVars>
      </dgm:prSet>
      <dgm:spPr/>
    </dgm:pt>
    <dgm:pt modelId="{3DD53900-7A71-4A24-9A29-462068304CE9}" type="pres">
      <dgm:prSet presAssocID="{B014A8D3-5A60-4EB5-A8B6-0D2AF6BE4303}" presName="composite" presStyleCnt="0"/>
      <dgm:spPr/>
    </dgm:pt>
    <dgm:pt modelId="{E676E832-A872-43E6-B0D5-3AA40B76ADDF}" type="pres">
      <dgm:prSet presAssocID="{B014A8D3-5A60-4EB5-A8B6-0D2AF6BE4303}" presName="ParentAccentShape" presStyleLbl="trBgShp" presStyleIdx="0" presStyleCnt="1" custScaleX="162293" custScaleY="140720" custLinFactNeighborX="6804" custLinFactNeighborY="728"/>
      <dgm:spPr/>
    </dgm:pt>
    <dgm:pt modelId="{8642C90C-60EC-45A8-852B-F1CFD61FB4BC}" type="pres">
      <dgm:prSet presAssocID="{B014A8D3-5A60-4EB5-A8B6-0D2AF6BE4303}" presName="ParentText" presStyleLbl="revTx" presStyleIdx="0" presStyleCnt="2" custScaleX="184881" custLinFactX="6684" custLinFactNeighborX="100000">
        <dgm:presLayoutVars>
          <dgm:chMax val="1"/>
          <dgm:chPref val="1"/>
          <dgm:bulletEnabled val="1"/>
        </dgm:presLayoutVars>
      </dgm:prSet>
      <dgm:spPr/>
    </dgm:pt>
    <dgm:pt modelId="{3805F19D-829A-4AF8-8491-D347DD330DF3}" type="pres">
      <dgm:prSet presAssocID="{B014A8D3-5A60-4EB5-A8B6-0D2AF6BE4303}" presName="ChildText" presStyleLbl="revTx" presStyleIdx="1" presStyleCnt="2">
        <dgm:presLayoutVars>
          <dgm:chMax val="0"/>
          <dgm:chPref val="0"/>
        </dgm:presLayoutVars>
      </dgm:prSet>
      <dgm:spPr/>
    </dgm:pt>
    <dgm:pt modelId="{81F6C4A9-94F7-4C88-A372-FB0FC0B7C5E9}" type="pres">
      <dgm:prSet presAssocID="{B014A8D3-5A60-4EB5-A8B6-0D2AF6BE4303}" presName="ChildAccentShape" presStyleLbl="trBgShp" presStyleIdx="0" presStyleCnt="1"/>
      <dgm:spPr/>
    </dgm:pt>
    <dgm:pt modelId="{F618FD64-C57A-4C53-82ED-57923688F832}" type="pres">
      <dgm:prSet presAssocID="{B014A8D3-5A60-4EB5-A8B6-0D2AF6BE4303}" presName="Image" presStyleLbl="alignImgPlace1" presStyleIdx="0" presStyleCnt="1" custScaleX="162293" custScaleY="140720" custLinFactNeighborX="6234" custLinFactNeighborY="3220"/>
      <dgm:spPr>
        <a:blipFill>
          <a:blip xmlns:r="http://schemas.openxmlformats.org/officeDocument/2006/relationships" r:embed="rId1">
            <a:alphaModFix/>
          </a:blip>
          <a:srcRect/>
          <a:stretch>
            <a:fillRect l="-11000" r="-11000"/>
          </a:stretch>
        </a:blipFill>
      </dgm:spPr>
    </dgm:pt>
  </dgm:ptLst>
  <dgm:cxnLst>
    <dgm:cxn modelId="{C04C1F5B-DC8B-4F6D-8A6A-04B1BEB6BBA6}" type="presOf" srcId="{68C4BE81-DE22-4CB4-8030-DC8FA3E56F36}" destId="{95A028BF-05F4-435F-9FA6-FDD8A3CFA60A}" srcOrd="0" destOrd="0" presId="urn:microsoft.com/office/officeart/2009/3/layout/SnapshotPictureList"/>
    <dgm:cxn modelId="{D6A10A46-DFF1-41BA-8A0F-6B9DA590CE59}" type="presOf" srcId="{B014A8D3-5A60-4EB5-A8B6-0D2AF6BE4303}" destId="{8642C90C-60EC-45A8-852B-F1CFD61FB4BC}" srcOrd="0" destOrd="0" presId="urn:microsoft.com/office/officeart/2009/3/layout/SnapshotPictureList"/>
    <dgm:cxn modelId="{B863C8DF-DA5D-4145-BB30-E2232559E2B5}" srcId="{68C4BE81-DE22-4CB4-8030-DC8FA3E56F36}" destId="{B014A8D3-5A60-4EB5-A8B6-0D2AF6BE4303}" srcOrd="0" destOrd="0" parTransId="{3740500B-6904-49C2-8EED-BCA495869DB2}" sibTransId="{C5B33464-F24E-4207-817A-ECF1AB32711B}"/>
    <dgm:cxn modelId="{7F43ED0F-BE58-41EA-99E2-8CB69EC9C855}" type="presParOf" srcId="{95A028BF-05F4-435F-9FA6-FDD8A3CFA60A}" destId="{3DD53900-7A71-4A24-9A29-462068304CE9}" srcOrd="0" destOrd="0" presId="urn:microsoft.com/office/officeart/2009/3/layout/SnapshotPictureList"/>
    <dgm:cxn modelId="{C92B73A2-19FE-4439-9C89-5C5A1FBBE22F}" type="presParOf" srcId="{3DD53900-7A71-4A24-9A29-462068304CE9}" destId="{E676E832-A872-43E6-B0D5-3AA40B76ADDF}" srcOrd="0" destOrd="0" presId="urn:microsoft.com/office/officeart/2009/3/layout/SnapshotPictureList"/>
    <dgm:cxn modelId="{1BC4EDA3-0DF9-4A73-B583-22A5BB9CED5C}" type="presParOf" srcId="{3DD53900-7A71-4A24-9A29-462068304CE9}" destId="{8642C90C-60EC-45A8-852B-F1CFD61FB4BC}" srcOrd="1" destOrd="0" presId="urn:microsoft.com/office/officeart/2009/3/layout/SnapshotPictureList"/>
    <dgm:cxn modelId="{D4776B95-3945-419B-8A74-FBD4D7EEDECB}" type="presParOf" srcId="{3DD53900-7A71-4A24-9A29-462068304CE9}" destId="{3805F19D-829A-4AF8-8491-D347DD330DF3}" srcOrd="2" destOrd="0" presId="urn:microsoft.com/office/officeart/2009/3/layout/SnapshotPictureList"/>
    <dgm:cxn modelId="{CB8E4B4E-7F18-499B-94EA-3691E85109E5}" type="presParOf" srcId="{3DD53900-7A71-4A24-9A29-462068304CE9}" destId="{81F6C4A9-94F7-4C88-A372-FB0FC0B7C5E9}" srcOrd="3" destOrd="0" presId="urn:microsoft.com/office/officeart/2009/3/layout/SnapshotPictureList"/>
    <dgm:cxn modelId="{864206C4-5FF7-45F3-919F-771D80F4E058}" type="presParOf" srcId="{3DD53900-7A71-4A24-9A29-462068304CE9}" destId="{F618FD64-C57A-4C53-82ED-57923688F832}" srcOrd="4" destOrd="0" presId="urn:microsoft.com/office/officeart/2009/3/layout/Snapshot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6E832-A872-43E6-B0D5-3AA40B76ADDF}">
      <dsp:nvSpPr>
        <dsp:cNvPr id="0" name=""/>
        <dsp:cNvSpPr/>
      </dsp:nvSpPr>
      <dsp:spPr>
        <a:xfrm>
          <a:off x="314487" y="192700"/>
          <a:ext cx="4031622" cy="2487589"/>
        </a:xfrm>
        <a:prstGeom prst="frame">
          <a:avLst>
            <a:gd name="adj1" fmla="val 5450"/>
          </a:avLst>
        </a:prstGeom>
        <a:solidFill>
          <a:schemeClr val="accent2">
            <a:tint val="50000"/>
            <a:alpha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52400" prstMaterial="matte"/>
      </dsp:spPr>
      <dsp:style>
        <a:lnRef idx="1">
          <a:scrgbClr r="0" g="0" b="0"/>
        </a:lnRef>
        <a:fillRef idx="1">
          <a:scrgbClr r="0" g="0" b="0"/>
        </a:fillRef>
        <a:effectRef idx="0">
          <a:scrgbClr r="0" g="0" b="0"/>
        </a:effectRef>
        <a:fontRef idx="minor"/>
      </dsp:style>
    </dsp:sp>
    <dsp:sp modelId="{F618FD64-C57A-4C53-82ED-57923688F832}">
      <dsp:nvSpPr>
        <dsp:cNvPr id="0" name=""/>
        <dsp:cNvSpPr/>
      </dsp:nvSpPr>
      <dsp:spPr>
        <a:xfrm>
          <a:off x="228608" y="54019"/>
          <a:ext cx="3876610" cy="2353042"/>
        </a:xfrm>
        <a:prstGeom prst="rect">
          <a:avLst/>
        </a:prstGeom>
        <a:blipFill>
          <a:blip xmlns:r="http://schemas.openxmlformats.org/officeDocument/2006/relationships" r:embed="rId1">
            <a:alphaModFix/>
          </a:blip>
          <a:srcRect/>
          <a:stretch>
            <a:fillRect l="-11000" r="-11000"/>
          </a:stretch>
        </a:blip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8642C90C-60EC-45A8-852B-F1CFD61FB4BC}">
      <dsp:nvSpPr>
        <dsp:cNvPr id="0" name=""/>
        <dsp:cNvSpPr/>
      </dsp:nvSpPr>
      <dsp:spPr>
        <a:xfrm>
          <a:off x="644042" y="2013364"/>
          <a:ext cx="4236603" cy="209834"/>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03200" tIns="76200" rIns="203200" bIns="76200" numCol="1" spcCol="1270" anchor="ctr" anchorCtr="0">
          <a:noAutofit/>
        </a:bodyPr>
        <a:lstStyle/>
        <a:p>
          <a:pPr marL="0" lvl="0" indent="0" algn="l" defTabSz="889000">
            <a:lnSpc>
              <a:spcPct val="90000"/>
            </a:lnSpc>
            <a:spcBef>
              <a:spcPct val="0"/>
            </a:spcBef>
            <a:spcAft>
              <a:spcPct val="35000"/>
            </a:spcAft>
            <a:buNone/>
          </a:pPr>
          <a:endParaRPr lang="en-US" sz="2000" kern="1200" dirty="0">
            <a:latin typeface="FS Magistral Bold" panose="020B0804030204080304" pitchFamily="34" charset="0"/>
          </a:endParaRPr>
        </a:p>
      </dsp:txBody>
      <dsp:txXfrm>
        <a:off x="644042" y="2013364"/>
        <a:ext cx="4236603" cy="209834"/>
      </dsp:txXfrm>
    </dsp:sp>
    <dsp:sp modelId="{3805F19D-829A-4AF8-8491-D347DD330DF3}">
      <dsp:nvSpPr>
        <dsp:cNvPr id="0" name=""/>
        <dsp:cNvSpPr/>
      </dsp:nvSpPr>
      <dsp:spPr>
        <a:xfrm>
          <a:off x="3504490" y="552439"/>
          <a:ext cx="1135732" cy="1767758"/>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309199-BFA3-4349-950F-79612D3F3CD2}" type="datetimeFigureOut">
              <a:rPr lang="en-US" smtClean="0"/>
              <a:t>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24B458-DC83-474B-B572-B4BA7664F1C4}" type="slidenum">
              <a:rPr lang="en-US" smtClean="0"/>
              <a:t>‹#›</a:t>
            </a:fld>
            <a:endParaRPr lang="en-US"/>
          </a:p>
        </p:txBody>
      </p:sp>
    </p:spTree>
    <p:extLst>
      <p:ext uri="{BB962C8B-B14F-4D97-AF65-F5344CB8AC3E}">
        <p14:creationId xmlns:p14="http://schemas.microsoft.com/office/powerpoint/2010/main" val="3206537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a:t>
            </a:r>
            <a:r>
              <a:rPr lang="en-US" dirty="0" err="1"/>
              <a:t>này</a:t>
            </a:r>
            <a:r>
              <a:rPr lang="en-US" dirty="0"/>
              <a:t> e </a:t>
            </a:r>
            <a:r>
              <a:rPr lang="en-US" dirty="0" err="1"/>
              <a:t>chưa</a:t>
            </a:r>
            <a:r>
              <a:rPr lang="en-US" dirty="0"/>
              <a:t> </a:t>
            </a:r>
            <a:r>
              <a:rPr lang="en-US" dirty="0" err="1"/>
              <a:t>sửa</a:t>
            </a:r>
            <a:r>
              <a:rPr lang="en-US" dirty="0"/>
              <a:t> ạ</a:t>
            </a:r>
          </a:p>
        </p:txBody>
      </p:sp>
      <p:sp>
        <p:nvSpPr>
          <p:cNvPr id="4" name="Slide Number Placeholder 3"/>
          <p:cNvSpPr>
            <a:spLocks noGrp="1"/>
          </p:cNvSpPr>
          <p:nvPr>
            <p:ph type="sldNum" sz="quarter" idx="5"/>
          </p:nvPr>
        </p:nvSpPr>
        <p:spPr/>
        <p:txBody>
          <a:bodyPr/>
          <a:lstStyle/>
          <a:p>
            <a:fld id="{A424B458-DC83-474B-B572-B4BA7664F1C4}" type="slidenum">
              <a:rPr lang="en-US" smtClean="0"/>
              <a:t>2</a:t>
            </a:fld>
            <a:endParaRPr lang="en-US"/>
          </a:p>
        </p:txBody>
      </p:sp>
    </p:spTree>
    <p:extLst>
      <p:ext uri="{BB962C8B-B14F-4D97-AF65-F5344CB8AC3E}">
        <p14:creationId xmlns:p14="http://schemas.microsoft.com/office/powerpoint/2010/main" val="4190782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11</a:t>
            </a:fld>
            <a:endParaRPr lang="en-US"/>
          </a:p>
        </p:txBody>
      </p:sp>
    </p:spTree>
    <p:extLst>
      <p:ext uri="{BB962C8B-B14F-4D97-AF65-F5344CB8AC3E}">
        <p14:creationId xmlns:p14="http://schemas.microsoft.com/office/powerpoint/2010/main" val="3574272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12</a:t>
            </a:fld>
            <a:endParaRPr lang="en-US"/>
          </a:p>
        </p:txBody>
      </p:sp>
    </p:spTree>
    <p:extLst>
      <p:ext uri="{BB962C8B-B14F-4D97-AF65-F5344CB8AC3E}">
        <p14:creationId xmlns:p14="http://schemas.microsoft.com/office/powerpoint/2010/main" val="3864371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13</a:t>
            </a:fld>
            <a:endParaRPr lang="en-US"/>
          </a:p>
        </p:txBody>
      </p:sp>
    </p:spTree>
    <p:extLst>
      <p:ext uri="{BB962C8B-B14F-4D97-AF65-F5344CB8AC3E}">
        <p14:creationId xmlns:p14="http://schemas.microsoft.com/office/powerpoint/2010/main" val="1364180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14</a:t>
            </a:fld>
            <a:endParaRPr lang="en-US"/>
          </a:p>
        </p:txBody>
      </p:sp>
    </p:spTree>
    <p:extLst>
      <p:ext uri="{BB962C8B-B14F-4D97-AF65-F5344CB8AC3E}">
        <p14:creationId xmlns:p14="http://schemas.microsoft.com/office/powerpoint/2010/main" val="160234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15</a:t>
            </a:fld>
            <a:endParaRPr lang="en-US"/>
          </a:p>
        </p:txBody>
      </p:sp>
    </p:spTree>
    <p:extLst>
      <p:ext uri="{BB962C8B-B14F-4D97-AF65-F5344CB8AC3E}">
        <p14:creationId xmlns:p14="http://schemas.microsoft.com/office/powerpoint/2010/main" val="4099454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16</a:t>
            </a:fld>
            <a:endParaRPr lang="en-US"/>
          </a:p>
        </p:txBody>
      </p:sp>
    </p:spTree>
    <p:extLst>
      <p:ext uri="{BB962C8B-B14F-4D97-AF65-F5344CB8AC3E}">
        <p14:creationId xmlns:p14="http://schemas.microsoft.com/office/powerpoint/2010/main" val="3450354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17</a:t>
            </a:fld>
            <a:endParaRPr lang="en-US"/>
          </a:p>
        </p:txBody>
      </p:sp>
    </p:spTree>
    <p:extLst>
      <p:ext uri="{BB962C8B-B14F-4D97-AF65-F5344CB8AC3E}">
        <p14:creationId xmlns:p14="http://schemas.microsoft.com/office/powerpoint/2010/main" val="545411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18</a:t>
            </a:fld>
            <a:endParaRPr lang="en-US"/>
          </a:p>
        </p:txBody>
      </p:sp>
    </p:spTree>
    <p:extLst>
      <p:ext uri="{BB962C8B-B14F-4D97-AF65-F5344CB8AC3E}">
        <p14:creationId xmlns:p14="http://schemas.microsoft.com/office/powerpoint/2010/main" val="3322533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19</a:t>
            </a:fld>
            <a:endParaRPr lang="en-US"/>
          </a:p>
        </p:txBody>
      </p:sp>
    </p:spTree>
    <p:extLst>
      <p:ext uri="{BB962C8B-B14F-4D97-AF65-F5344CB8AC3E}">
        <p14:creationId xmlns:p14="http://schemas.microsoft.com/office/powerpoint/2010/main" val="2048882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20</a:t>
            </a:fld>
            <a:endParaRPr lang="en-US"/>
          </a:p>
        </p:txBody>
      </p:sp>
    </p:spTree>
    <p:extLst>
      <p:ext uri="{BB962C8B-B14F-4D97-AF65-F5344CB8AC3E}">
        <p14:creationId xmlns:p14="http://schemas.microsoft.com/office/powerpoint/2010/main" val="2059967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3</a:t>
            </a:fld>
            <a:endParaRPr lang="en-US"/>
          </a:p>
        </p:txBody>
      </p:sp>
    </p:spTree>
    <p:extLst>
      <p:ext uri="{BB962C8B-B14F-4D97-AF65-F5344CB8AC3E}">
        <p14:creationId xmlns:p14="http://schemas.microsoft.com/office/powerpoint/2010/main" val="394787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98682-1535-BC4A-0C9F-7938FF4220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F5D2B9-675A-2315-4D7D-AAD3676D9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0C84D-0843-B6D5-0FAC-5C773537BC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08758E-834A-1C82-5BB9-21ACEAA25AA8}"/>
              </a:ext>
            </a:extLst>
          </p:cNvPr>
          <p:cNvSpPr>
            <a:spLocks noGrp="1"/>
          </p:cNvSpPr>
          <p:nvPr>
            <p:ph type="sldNum" sz="quarter" idx="5"/>
          </p:nvPr>
        </p:nvSpPr>
        <p:spPr/>
        <p:txBody>
          <a:bodyPr/>
          <a:lstStyle/>
          <a:p>
            <a:fld id="{A424B458-DC83-474B-B572-B4BA7664F1C4}" type="slidenum">
              <a:rPr lang="en-US" smtClean="0"/>
              <a:t>21</a:t>
            </a:fld>
            <a:endParaRPr lang="en-US"/>
          </a:p>
        </p:txBody>
      </p:sp>
    </p:spTree>
    <p:extLst>
      <p:ext uri="{BB962C8B-B14F-4D97-AF65-F5344CB8AC3E}">
        <p14:creationId xmlns:p14="http://schemas.microsoft.com/office/powerpoint/2010/main" val="4025011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E0EC0-98AE-CEB6-6D7A-9985060D5F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1CFB6-C365-57E6-6F0D-75F250F4EC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BE948D-1212-F464-A787-F3892A7649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DCC5FD-00E0-961C-6DBB-D09F189C2FBA}"/>
              </a:ext>
            </a:extLst>
          </p:cNvPr>
          <p:cNvSpPr>
            <a:spLocks noGrp="1"/>
          </p:cNvSpPr>
          <p:nvPr>
            <p:ph type="sldNum" sz="quarter" idx="5"/>
          </p:nvPr>
        </p:nvSpPr>
        <p:spPr/>
        <p:txBody>
          <a:bodyPr/>
          <a:lstStyle/>
          <a:p>
            <a:fld id="{A424B458-DC83-474B-B572-B4BA7664F1C4}" type="slidenum">
              <a:rPr lang="en-US" smtClean="0"/>
              <a:t>22</a:t>
            </a:fld>
            <a:endParaRPr lang="en-US"/>
          </a:p>
        </p:txBody>
      </p:sp>
    </p:spTree>
    <p:extLst>
      <p:ext uri="{BB962C8B-B14F-4D97-AF65-F5344CB8AC3E}">
        <p14:creationId xmlns:p14="http://schemas.microsoft.com/office/powerpoint/2010/main" val="1921795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23</a:t>
            </a:fld>
            <a:endParaRPr lang="en-US"/>
          </a:p>
        </p:txBody>
      </p:sp>
    </p:spTree>
    <p:extLst>
      <p:ext uri="{BB962C8B-B14F-4D97-AF65-F5344CB8AC3E}">
        <p14:creationId xmlns:p14="http://schemas.microsoft.com/office/powerpoint/2010/main" val="3334309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24</a:t>
            </a:fld>
            <a:endParaRPr lang="en-US"/>
          </a:p>
        </p:txBody>
      </p:sp>
    </p:spTree>
    <p:extLst>
      <p:ext uri="{BB962C8B-B14F-4D97-AF65-F5344CB8AC3E}">
        <p14:creationId xmlns:p14="http://schemas.microsoft.com/office/powerpoint/2010/main" val="1602342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25</a:t>
            </a:fld>
            <a:endParaRPr lang="en-US"/>
          </a:p>
        </p:txBody>
      </p:sp>
    </p:spTree>
    <p:extLst>
      <p:ext uri="{BB962C8B-B14F-4D97-AF65-F5344CB8AC3E}">
        <p14:creationId xmlns:p14="http://schemas.microsoft.com/office/powerpoint/2010/main" val="3519645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26</a:t>
            </a:fld>
            <a:endParaRPr lang="en-US"/>
          </a:p>
        </p:txBody>
      </p:sp>
    </p:spTree>
    <p:extLst>
      <p:ext uri="{BB962C8B-B14F-4D97-AF65-F5344CB8AC3E}">
        <p14:creationId xmlns:p14="http://schemas.microsoft.com/office/powerpoint/2010/main" val="1529869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27</a:t>
            </a:fld>
            <a:endParaRPr lang="en-US"/>
          </a:p>
        </p:txBody>
      </p:sp>
    </p:spTree>
    <p:extLst>
      <p:ext uri="{BB962C8B-B14F-4D97-AF65-F5344CB8AC3E}">
        <p14:creationId xmlns:p14="http://schemas.microsoft.com/office/powerpoint/2010/main" val="880051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28</a:t>
            </a:fld>
            <a:endParaRPr lang="en-US"/>
          </a:p>
        </p:txBody>
      </p:sp>
    </p:spTree>
    <p:extLst>
      <p:ext uri="{BB962C8B-B14F-4D97-AF65-F5344CB8AC3E}">
        <p14:creationId xmlns:p14="http://schemas.microsoft.com/office/powerpoint/2010/main" val="2049391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29</a:t>
            </a:fld>
            <a:endParaRPr lang="en-US"/>
          </a:p>
        </p:txBody>
      </p:sp>
    </p:spTree>
    <p:extLst>
      <p:ext uri="{BB962C8B-B14F-4D97-AF65-F5344CB8AC3E}">
        <p14:creationId xmlns:p14="http://schemas.microsoft.com/office/powerpoint/2010/main" val="360461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30</a:t>
            </a:fld>
            <a:endParaRPr lang="en-US"/>
          </a:p>
        </p:txBody>
      </p:sp>
    </p:spTree>
    <p:extLst>
      <p:ext uri="{BB962C8B-B14F-4D97-AF65-F5344CB8AC3E}">
        <p14:creationId xmlns:p14="http://schemas.microsoft.com/office/powerpoint/2010/main" val="3873111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4</a:t>
            </a:fld>
            <a:endParaRPr lang="en-US"/>
          </a:p>
        </p:txBody>
      </p:sp>
    </p:spTree>
    <p:extLst>
      <p:ext uri="{BB962C8B-B14F-4D97-AF65-F5344CB8AC3E}">
        <p14:creationId xmlns:p14="http://schemas.microsoft.com/office/powerpoint/2010/main" val="2650244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31</a:t>
            </a:fld>
            <a:endParaRPr lang="en-US"/>
          </a:p>
        </p:txBody>
      </p:sp>
    </p:spTree>
    <p:extLst>
      <p:ext uri="{BB962C8B-B14F-4D97-AF65-F5344CB8AC3E}">
        <p14:creationId xmlns:p14="http://schemas.microsoft.com/office/powerpoint/2010/main" val="14133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5</a:t>
            </a:fld>
            <a:endParaRPr lang="en-US"/>
          </a:p>
        </p:txBody>
      </p:sp>
    </p:spTree>
    <p:extLst>
      <p:ext uri="{BB962C8B-B14F-4D97-AF65-F5344CB8AC3E}">
        <p14:creationId xmlns:p14="http://schemas.microsoft.com/office/powerpoint/2010/main" val="4110806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6</a:t>
            </a:fld>
            <a:endParaRPr lang="en-US"/>
          </a:p>
        </p:txBody>
      </p:sp>
    </p:spTree>
    <p:extLst>
      <p:ext uri="{BB962C8B-B14F-4D97-AF65-F5344CB8AC3E}">
        <p14:creationId xmlns:p14="http://schemas.microsoft.com/office/powerpoint/2010/main" val="710808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7</a:t>
            </a:fld>
            <a:endParaRPr lang="en-US"/>
          </a:p>
        </p:txBody>
      </p:sp>
    </p:spTree>
    <p:extLst>
      <p:ext uri="{BB962C8B-B14F-4D97-AF65-F5344CB8AC3E}">
        <p14:creationId xmlns:p14="http://schemas.microsoft.com/office/powerpoint/2010/main" val="1466021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8</a:t>
            </a:fld>
            <a:endParaRPr lang="en-US"/>
          </a:p>
        </p:txBody>
      </p:sp>
    </p:spTree>
    <p:extLst>
      <p:ext uri="{BB962C8B-B14F-4D97-AF65-F5344CB8AC3E}">
        <p14:creationId xmlns:p14="http://schemas.microsoft.com/office/powerpoint/2010/main" val="2959050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9</a:t>
            </a:fld>
            <a:endParaRPr lang="en-US"/>
          </a:p>
        </p:txBody>
      </p:sp>
    </p:spTree>
    <p:extLst>
      <p:ext uri="{BB962C8B-B14F-4D97-AF65-F5344CB8AC3E}">
        <p14:creationId xmlns:p14="http://schemas.microsoft.com/office/powerpoint/2010/main" val="3074028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10</a:t>
            </a:fld>
            <a:endParaRPr lang="en-US"/>
          </a:p>
        </p:txBody>
      </p:sp>
    </p:spTree>
    <p:extLst>
      <p:ext uri="{BB962C8B-B14F-4D97-AF65-F5344CB8AC3E}">
        <p14:creationId xmlns:p14="http://schemas.microsoft.com/office/powerpoint/2010/main" val="2023384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F23A-94C9-4C38-977B-3C3A2EAB93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57DD37-2837-4ECC-91A8-8FF2744F70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B5A72B-9901-4C28-A353-C1AB549A29A5}"/>
              </a:ext>
            </a:extLst>
          </p:cNvPr>
          <p:cNvSpPr>
            <a:spLocks noGrp="1"/>
          </p:cNvSpPr>
          <p:nvPr>
            <p:ph type="dt" sz="half" idx="10"/>
          </p:nvPr>
        </p:nvSpPr>
        <p:spPr/>
        <p:txBody>
          <a:bodyPr/>
          <a:lstStyle/>
          <a:p>
            <a:fld id="{6603F711-A6DB-422A-9C62-8454CDF57CD7}" type="datetimeFigureOut">
              <a:rPr lang="en-US" smtClean="0"/>
              <a:t>12/2/2024</a:t>
            </a:fld>
            <a:endParaRPr lang="en-US"/>
          </a:p>
        </p:txBody>
      </p:sp>
      <p:sp>
        <p:nvSpPr>
          <p:cNvPr id="5" name="Footer Placeholder 4">
            <a:extLst>
              <a:ext uri="{FF2B5EF4-FFF2-40B4-BE49-F238E27FC236}">
                <a16:creationId xmlns:a16="http://schemas.microsoft.com/office/drawing/2014/main" id="{2B794023-2EC6-4FF4-B17C-554A46D4B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83DE9-615E-46AB-AF15-34F0ADD520E3}"/>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630312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F2E69-A414-44DB-A42E-5023FB7047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A532BA-6176-4EE0-8700-0661CE928C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70B9A9-B07B-4CCE-97C6-8408B9E18B28}"/>
              </a:ext>
            </a:extLst>
          </p:cNvPr>
          <p:cNvSpPr>
            <a:spLocks noGrp="1"/>
          </p:cNvSpPr>
          <p:nvPr>
            <p:ph type="dt" sz="half" idx="10"/>
          </p:nvPr>
        </p:nvSpPr>
        <p:spPr/>
        <p:txBody>
          <a:bodyPr/>
          <a:lstStyle/>
          <a:p>
            <a:fld id="{6603F711-A6DB-422A-9C62-8454CDF57CD7}" type="datetimeFigureOut">
              <a:rPr lang="en-US" smtClean="0"/>
              <a:t>12/2/2024</a:t>
            </a:fld>
            <a:endParaRPr lang="en-US"/>
          </a:p>
        </p:txBody>
      </p:sp>
      <p:sp>
        <p:nvSpPr>
          <p:cNvPr id="5" name="Footer Placeholder 4">
            <a:extLst>
              <a:ext uri="{FF2B5EF4-FFF2-40B4-BE49-F238E27FC236}">
                <a16:creationId xmlns:a16="http://schemas.microsoft.com/office/drawing/2014/main" id="{980FC531-0667-4B2D-9F3E-581937BC65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21139E-8606-4EB3-8C60-ADB77CB011E6}"/>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1380840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52DE68-365E-40E2-B893-69C7502690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33826-7CAC-422F-9C52-392D9A0A95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C4AF07-EA01-4A55-A888-8B2970A06874}"/>
              </a:ext>
            </a:extLst>
          </p:cNvPr>
          <p:cNvSpPr>
            <a:spLocks noGrp="1"/>
          </p:cNvSpPr>
          <p:nvPr>
            <p:ph type="dt" sz="half" idx="10"/>
          </p:nvPr>
        </p:nvSpPr>
        <p:spPr/>
        <p:txBody>
          <a:bodyPr/>
          <a:lstStyle/>
          <a:p>
            <a:fld id="{6603F711-A6DB-422A-9C62-8454CDF57CD7}" type="datetimeFigureOut">
              <a:rPr lang="en-US" smtClean="0"/>
              <a:t>12/2/2024</a:t>
            </a:fld>
            <a:endParaRPr lang="en-US"/>
          </a:p>
        </p:txBody>
      </p:sp>
      <p:sp>
        <p:nvSpPr>
          <p:cNvPr id="5" name="Footer Placeholder 4">
            <a:extLst>
              <a:ext uri="{FF2B5EF4-FFF2-40B4-BE49-F238E27FC236}">
                <a16:creationId xmlns:a16="http://schemas.microsoft.com/office/drawing/2014/main" id="{A775F436-9DF5-47FF-93F3-4293CA6F73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AE74A0-4C1F-43D1-ACBA-43112D642D8C}"/>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4193918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72762-DCEA-45E8-A8F0-1A40DADCC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B34509-7940-4A43-AEA6-16730E66DF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B54900-B1DD-4F10-8879-D74845357832}"/>
              </a:ext>
            </a:extLst>
          </p:cNvPr>
          <p:cNvSpPr>
            <a:spLocks noGrp="1"/>
          </p:cNvSpPr>
          <p:nvPr>
            <p:ph type="dt" sz="half" idx="10"/>
          </p:nvPr>
        </p:nvSpPr>
        <p:spPr/>
        <p:txBody>
          <a:bodyPr/>
          <a:lstStyle/>
          <a:p>
            <a:fld id="{6603F711-A6DB-422A-9C62-8454CDF57CD7}" type="datetimeFigureOut">
              <a:rPr lang="en-US" smtClean="0"/>
              <a:t>12/2/2024</a:t>
            </a:fld>
            <a:endParaRPr lang="en-US"/>
          </a:p>
        </p:txBody>
      </p:sp>
      <p:sp>
        <p:nvSpPr>
          <p:cNvPr id="5" name="Footer Placeholder 4">
            <a:extLst>
              <a:ext uri="{FF2B5EF4-FFF2-40B4-BE49-F238E27FC236}">
                <a16:creationId xmlns:a16="http://schemas.microsoft.com/office/drawing/2014/main" id="{FD8DBB39-C5F6-47B3-B4F9-D4C4968821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5DFEFF-FCFA-48C3-93DB-30BD1A71F076}"/>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103507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73D27-8937-48EE-B519-02A1057F86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4C8C3F-8FB5-4E33-8F2C-A1D6A8191C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9B372B-2EE0-44C2-B506-42714F12B533}"/>
              </a:ext>
            </a:extLst>
          </p:cNvPr>
          <p:cNvSpPr>
            <a:spLocks noGrp="1"/>
          </p:cNvSpPr>
          <p:nvPr>
            <p:ph type="dt" sz="half" idx="10"/>
          </p:nvPr>
        </p:nvSpPr>
        <p:spPr/>
        <p:txBody>
          <a:bodyPr/>
          <a:lstStyle/>
          <a:p>
            <a:fld id="{6603F711-A6DB-422A-9C62-8454CDF57CD7}" type="datetimeFigureOut">
              <a:rPr lang="en-US" smtClean="0"/>
              <a:t>12/2/2024</a:t>
            </a:fld>
            <a:endParaRPr lang="en-US"/>
          </a:p>
        </p:txBody>
      </p:sp>
      <p:sp>
        <p:nvSpPr>
          <p:cNvPr id="5" name="Footer Placeholder 4">
            <a:extLst>
              <a:ext uri="{FF2B5EF4-FFF2-40B4-BE49-F238E27FC236}">
                <a16:creationId xmlns:a16="http://schemas.microsoft.com/office/drawing/2014/main" id="{F511A3A1-9189-4D81-86EE-B5043B8ECD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E6473E-D7DF-4632-ADD4-2A1F57423465}"/>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115054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20F42-E8E5-4F7C-BBB0-3E5F065751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15169-8CE5-4027-AFA1-EFC1C16948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A5F1E4-76C1-4FF5-9BC8-847636E03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539A10-5C50-4EDC-83E1-516706E2C273}"/>
              </a:ext>
            </a:extLst>
          </p:cNvPr>
          <p:cNvSpPr>
            <a:spLocks noGrp="1"/>
          </p:cNvSpPr>
          <p:nvPr>
            <p:ph type="dt" sz="half" idx="10"/>
          </p:nvPr>
        </p:nvSpPr>
        <p:spPr/>
        <p:txBody>
          <a:bodyPr/>
          <a:lstStyle/>
          <a:p>
            <a:fld id="{6603F711-A6DB-422A-9C62-8454CDF57CD7}" type="datetimeFigureOut">
              <a:rPr lang="en-US" smtClean="0"/>
              <a:t>12/2/2024</a:t>
            </a:fld>
            <a:endParaRPr lang="en-US"/>
          </a:p>
        </p:txBody>
      </p:sp>
      <p:sp>
        <p:nvSpPr>
          <p:cNvPr id="6" name="Footer Placeholder 5">
            <a:extLst>
              <a:ext uri="{FF2B5EF4-FFF2-40B4-BE49-F238E27FC236}">
                <a16:creationId xmlns:a16="http://schemas.microsoft.com/office/drawing/2014/main" id="{DE631AC1-7CF8-47D4-B123-BF01520C81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C600C6-F5C6-415E-91CE-430B1E3781C4}"/>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1257812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22AC9-C6CF-4683-8A4F-68A5CCB534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0473AF-F34E-46EC-ABA4-B49665434F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B7CDC3-AD9B-49C2-9B54-87882BD9CF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615F4C-2597-4811-9AB2-43A0906C5D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F75249-B013-4CEA-A038-0A21F826D7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FCFEC6-45B5-4D28-B148-F24568BF1017}"/>
              </a:ext>
            </a:extLst>
          </p:cNvPr>
          <p:cNvSpPr>
            <a:spLocks noGrp="1"/>
          </p:cNvSpPr>
          <p:nvPr>
            <p:ph type="dt" sz="half" idx="10"/>
          </p:nvPr>
        </p:nvSpPr>
        <p:spPr/>
        <p:txBody>
          <a:bodyPr/>
          <a:lstStyle/>
          <a:p>
            <a:fld id="{6603F711-A6DB-422A-9C62-8454CDF57CD7}" type="datetimeFigureOut">
              <a:rPr lang="en-US" smtClean="0"/>
              <a:t>12/2/2024</a:t>
            </a:fld>
            <a:endParaRPr lang="en-US"/>
          </a:p>
        </p:txBody>
      </p:sp>
      <p:sp>
        <p:nvSpPr>
          <p:cNvPr id="8" name="Footer Placeholder 7">
            <a:extLst>
              <a:ext uri="{FF2B5EF4-FFF2-40B4-BE49-F238E27FC236}">
                <a16:creationId xmlns:a16="http://schemas.microsoft.com/office/drawing/2014/main" id="{1C7ED77F-8477-44D0-83B5-F85E6E954D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7E4E9A-6684-4231-9107-4D5F7FAD3F6E}"/>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815291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7297B-4925-43DE-B684-F8289CD37B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264D2E-2CBA-4E82-8D00-5FFDE31B1D4E}"/>
              </a:ext>
            </a:extLst>
          </p:cNvPr>
          <p:cNvSpPr>
            <a:spLocks noGrp="1"/>
          </p:cNvSpPr>
          <p:nvPr>
            <p:ph type="dt" sz="half" idx="10"/>
          </p:nvPr>
        </p:nvSpPr>
        <p:spPr/>
        <p:txBody>
          <a:bodyPr/>
          <a:lstStyle/>
          <a:p>
            <a:fld id="{6603F711-A6DB-422A-9C62-8454CDF57CD7}" type="datetimeFigureOut">
              <a:rPr lang="en-US" smtClean="0"/>
              <a:t>12/2/2024</a:t>
            </a:fld>
            <a:endParaRPr lang="en-US"/>
          </a:p>
        </p:txBody>
      </p:sp>
      <p:sp>
        <p:nvSpPr>
          <p:cNvPr id="4" name="Footer Placeholder 3">
            <a:extLst>
              <a:ext uri="{FF2B5EF4-FFF2-40B4-BE49-F238E27FC236}">
                <a16:creationId xmlns:a16="http://schemas.microsoft.com/office/drawing/2014/main" id="{4DEDAD95-C7E5-4815-9227-E03CD2659A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C48906-33C3-419B-894F-1C5A014CABDA}"/>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2991976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BCE6D8-D2E8-49D9-A426-9B327EFFB654}"/>
              </a:ext>
            </a:extLst>
          </p:cNvPr>
          <p:cNvSpPr>
            <a:spLocks noGrp="1"/>
          </p:cNvSpPr>
          <p:nvPr>
            <p:ph type="dt" sz="half" idx="10"/>
          </p:nvPr>
        </p:nvSpPr>
        <p:spPr/>
        <p:txBody>
          <a:bodyPr/>
          <a:lstStyle/>
          <a:p>
            <a:fld id="{6603F711-A6DB-422A-9C62-8454CDF57CD7}" type="datetimeFigureOut">
              <a:rPr lang="en-US" smtClean="0"/>
              <a:t>12/2/2024</a:t>
            </a:fld>
            <a:endParaRPr lang="en-US"/>
          </a:p>
        </p:txBody>
      </p:sp>
      <p:sp>
        <p:nvSpPr>
          <p:cNvPr id="3" name="Footer Placeholder 2">
            <a:extLst>
              <a:ext uri="{FF2B5EF4-FFF2-40B4-BE49-F238E27FC236}">
                <a16:creationId xmlns:a16="http://schemas.microsoft.com/office/drawing/2014/main" id="{76A4B676-CB10-47DF-BF37-5FB806CCB0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8721F4-00E9-4822-9D06-1A2AA669C02F}"/>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826228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25A4-0C7F-4A19-B92D-35F09F2B80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375054-51BE-4AED-9813-79318F83E1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5FD82B-2589-4949-AFAD-0EED42FB28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585F9A-904C-4EB3-8EEF-0BE42E790194}"/>
              </a:ext>
            </a:extLst>
          </p:cNvPr>
          <p:cNvSpPr>
            <a:spLocks noGrp="1"/>
          </p:cNvSpPr>
          <p:nvPr>
            <p:ph type="dt" sz="half" idx="10"/>
          </p:nvPr>
        </p:nvSpPr>
        <p:spPr/>
        <p:txBody>
          <a:bodyPr/>
          <a:lstStyle/>
          <a:p>
            <a:fld id="{6603F711-A6DB-422A-9C62-8454CDF57CD7}" type="datetimeFigureOut">
              <a:rPr lang="en-US" smtClean="0"/>
              <a:t>12/2/2024</a:t>
            </a:fld>
            <a:endParaRPr lang="en-US"/>
          </a:p>
        </p:txBody>
      </p:sp>
      <p:sp>
        <p:nvSpPr>
          <p:cNvPr id="6" name="Footer Placeholder 5">
            <a:extLst>
              <a:ext uri="{FF2B5EF4-FFF2-40B4-BE49-F238E27FC236}">
                <a16:creationId xmlns:a16="http://schemas.microsoft.com/office/drawing/2014/main" id="{D3831EF1-1CC3-4D6C-A42F-A4DD7D201B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30DECB-D37F-4F74-83CA-1814EA7B1BD0}"/>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533606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B6C42-3F27-4125-A909-BEA291A33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FCA5FB-8BA4-4346-8898-13BE3C3F8D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118C67-D964-4E94-87C3-524F285E6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889DD4-4C03-418D-ADE1-DEA0E05FE0A5}"/>
              </a:ext>
            </a:extLst>
          </p:cNvPr>
          <p:cNvSpPr>
            <a:spLocks noGrp="1"/>
          </p:cNvSpPr>
          <p:nvPr>
            <p:ph type="dt" sz="half" idx="10"/>
          </p:nvPr>
        </p:nvSpPr>
        <p:spPr/>
        <p:txBody>
          <a:bodyPr/>
          <a:lstStyle/>
          <a:p>
            <a:fld id="{6603F711-A6DB-422A-9C62-8454CDF57CD7}" type="datetimeFigureOut">
              <a:rPr lang="en-US" smtClean="0"/>
              <a:t>12/2/2024</a:t>
            </a:fld>
            <a:endParaRPr lang="en-US"/>
          </a:p>
        </p:txBody>
      </p:sp>
      <p:sp>
        <p:nvSpPr>
          <p:cNvPr id="6" name="Footer Placeholder 5">
            <a:extLst>
              <a:ext uri="{FF2B5EF4-FFF2-40B4-BE49-F238E27FC236}">
                <a16:creationId xmlns:a16="http://schemas.microsoft.com/office/drawing/2014/main" id="{C7DA30AB-4A96-4DF0-9B5F-409F9C30E1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5FF47-2A0C-44C9-87E4-4D289A7CBD09}"/>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2090295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AF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A7B018-0FFB-40A3-83E1-22C8A78142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1F4C83-7706-4128-AFE3-40076AC422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290245-DAC9-4AF7-AF60-3EE4AE9DC8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03F711-A6DB-422A-9C62-8454CDF57CD7}" type="datetimeFigureOut">
              <a:rPr lang="en-US" smtClean="0"/>
              <a:t>12/2/2024</a:t>
            </a:fld>
            <a:endParaRPr lang="en-US"/>
          </a:p>
        </p:txBody>
      </p:sp>
      <p:sp>
        <p:nvSpPr>
          <p:cNvPr id="5" name="Footer Placeholder 4">
            <a:extLst>
              <a:ext uri="{FF2B5EF4-FFF2-40B4-BE49-F238E27FC236}">
                <a16:creationId xmlns:a16="http://schemas.microsoft.com/office/drawing/2014/main" id="{D104D81C-7FE8-4170-A313-7E61451000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8563CF-9A82-41B4-BD06-85E878FEDE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E3465E-41B5-430D-B9DF-65FE5E3F5321}" type="slidenum">
              <a:rPr lang="en-US" smtClean="0"/>
              <a:t>‹#›</a:t>
            </a:fld>
            <a:endParaRPr lang="en-US"/>
          </a:p>
        </p:txBody>
      </p:sp>
    </p:spTree>
    <p:extLst>
      <p:ext uri="{BB962C8B-B14F-4D97-AF65-F5344CB8AC3E}">
        <p14:creationId xmlns:p14="http://schemas.microsoft.com/office/powerpoint/2010/main" val="4062619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6.png"/><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8161044" y="0"/>
            <a:ext cx="2157041" cy="6858000"/>
            <a:chOff x="0" y="0"/>
            <a:chExt cx="852164" cy="2709333"/>
          </a:xfrm>
        </p:grpSpPr>
        <p:sp>
          <p:nvSpPr>
            <p:cNvPr id="4" name="Freeform 4"/>
            <p:cNvSpPr/>
            <p:nvPr/>
          </p:nvSpPr>
          <p:spPr>
            <a:xfrm>
              <a:off x="0" y="0"/>
              <a:ext cx="852164" cy="2709333"/>
            </a:xfrm>
            <a:custGeom>
              <a:avLst/>
              <a:gdLst/>
              <a:ahLst/>
              <a:cxnLst/>
              <a:rect l="l" t="t" r="r" b="b"/>
              <a:pathLst>
                <a:path w="852164" h="2709333">
                  <a:moveTo>
                    <a:pt x="0" y="0"/>
                  </a:moveTo>
                  <a:lnTo>
                    <a:pt x="852164" y="0"/>
                  </a:lnTo>
                  <a:lnTo>
                    <a:pt x="852164" y="2709333"/>
                  </a:lnTo>
                  <a:lnTo>
                    <a:pt x="0" y="2709333"/>
                  </a:lnTo>
                  <a:close/>
                </a:path>
              </a:pathLst>
            </a:custGeom>
            <a:solidFill>
              <a:srgbClr val="C82121"/>
            </a:solidFill>
          </p:spPr>
        </p:sp>
        <p:sp>
          <p:nvSpPr>
            <p:cNvPr id="5" name="TextBox 5"/>
            <p:cNvSpPr txBox="1"/>
            <p:nvPr/>
          </p:nvSpPr>
          <p:spPr>
            <a:xfrm>
              <a:off x="0" y="-38100"/>
              <a:ext cx="852164" cy="2747433"/>
            </a:xfrm>
            <a:prstGeom prst="rect">
              <a:avLst/>
            </a:prstGeom>
          </p:spPr>
          <p:txBody>
            <a:bodyPr lIns="33867" tIns="33867" rIns="33867" bIns="33867" rtlCol="0" anchor="ctr"/>
            <a:lstStyle/>
            <a:p>
              <a:pPr algn="ctr">
                <a:lnSpc>
                  <a:spcPts val="1960"/>
                </a:lnSpc>
              </a:pPr>
              <a:endParaRPr sz="1200"/>
            </a:p>
          </p:txBody>
        </p:sp>
      </p:grpSp>
      <p:grpSp>
        <p:nvGrpSpPr>
          <p:cNvPr id="6" name="Group 6"/>
          <p:cNvGrpSpPr/>
          <p:nvPr/>
        </p:nvGrpSpPr>
        <p:grpSpPr>
          <a:xfrm>
            <a:off x="7032150" y="1968944"/>
            <a:ext cx="4414827" cy="3460870"/>
            <a:chOff x="0" y="0"/>
            <a:chExt cx="6705600" cy="6058295"/>
          </a:xfrm>
        </p:grpSpPr>
        <p:sp>
          <p:nvSpPr>
            <p:cNvPr id="7" name="Freeform 7"/>
            <p:cNvSpPr/>
            <p:nvPr/>
          </p:nvSpPr>
          <p:spPr>
            <a:xfrm>
              <a:off x="0" y="0"/>
              <a:ext cx="6705600" cy="6058295"/>
            </a:xfrm>
            <a:custGeom>
              <a:avLst/>
              <a:gdLst/>
              <a:ahLst/>
              <a:cxnLst/>
              <a:rect l="l" t="t" r="r" b="b"/>
              <a:pathLst>
                <a:path w="6705600" h="6058295">
                  <a:moveTo>
                    <a:pt x="4471670" y="462012"/>
                  </a:moveTo>
                  <a:lnTo>
                    <a:pt x="4471670" y="0"/>
                  </a:lnTo>
                  <a:lnTo>
                    <a:pt x="2235200" y="462012"/>
                  </a:lnTo>
                  <a:lnTo>
                    <a:pt x="2235200" y="0"/>
                  </a:lnTo>
                  <a:lnTo>
                    <a:pt x="0" y="462012"/>
                  </a:lnTo>
                  <a:lnTo>
                    <a:pt x="0" y="6058295"/>
                  </a:lnTo>
                  <a:lnTo>
                    <a:pt x="2235200" y="5596283"/>
                  </a:lnTo>
                  <a:lnTo>
                    <a:pt x="2235200" y="6058295"/>
                  </a:lnTo>
                  <a:lnTo>
                    <a:pt x="4470400" y="5596283"/>
                  </a:lnTo>
                  <a:lnTo>
                    <a:pt x="4470400" y="6058295"/>
                  </a:lnTo>
                  <a:lnTo>
                    <a:pt x="6705600" y="5596283"/>
                  </a:lnTo>
                  <a:lnTo>
                    <a:pt x="6705600" y="0"/>
                  </a:lnTo>
                  <a:lnTo>
                    <a:pt x="4471670" y="462012"/>
                  </a:lnTo>
                  <a:close/>
                </a:path>
              </a:pathLst>
            </a:custGeom>
            <a:blipFill>
              <a:blip r:embed="rId2"/>
              <a:stretch>
                <a:fillRect r="-36039"/>
              </a:stretch>
            </a:blipFill>
          </p:spPr>
        </p:sp>
      </p:grpSp>
      <p:grpSp>
        <p:nvGrpSpPr>
          <p:cNvPr id="8" name="Group 8"/>
          <p:cNvGrpSpPr/>
          <p:nvPr/>
        </p:nvGrpSpPr>
        <p:grpSpPr>
          <a:xfrm rot="-5400000">
            <a:off x="-921615" y="5722215"/>
            <a:ext cx="2057400" cy="214171"/>
            <a:chOff x="0" y="0"/>
            <a:chExt cx="812800" cy="84611"/>
          </a:xfrm>
        </p:grpSpPr>
        <p:sp>
          <p:nvSpPr>
            <p:cNvPr id="9" name="Freeform 9"/>
            <p:cNvSpPr/>
            <p:nvPr/>
          </p:nvSpPr>
          <p:spPr>
            <a:xfrm>
              <a:off x="0" y="0"/>
              <a:ext cx="812800" cy="84611"/>
            </a:xfrm>
            <a:custGeom>
              <a:avLst/>
              <a:gdLst/>
              <a:ahLst/>
              <a:cxnLst/>
              <a:rect l="l" t="t" r="r" b="b"/>
              <a:pathLst>
                <a:path w="812800" h="84611">
                  <a:moveTo>
                    <a:pt x="0" y="0"/>
                  </a:moveTo>
                  <a:lnTo>
                    <a:pt x="812800" y="0"/>
                  </a:lnTo>
                  <a:lnTo>
                    <a:pt x="812800" y="84611"/>
                  </a:lnTo>
                  <a:lnTo>
                    <a:pt x="0" y="84611"/>
                  </a:lnTo>
                  <a:close/>
                </a:path>
              </a:pathLst>
            </a:custGeom>
            <a:solidFill>
              <a:srgbClr val="C82121"/>
            </a:solidFill>
          </p:spPr>
        </p:sp>
        <p:sp>
          <p:nvSpPr>
            <p:cNvPr id="10" name="TextBox 10"/>
            <p:cNvSpPr txBox="1"/>
            <p:nvPr/>
          </p:nvSpPr>
          <p:spPr>
            <a:xfrm>
              <a:off x="0" y="-66675"/>
              <a:ext cx="812800" cy="151286"/>
            </a:xfrm>
            <a:prstGeom prst="rect">
              <a:avLst/>
            </a:prstGeom>
          </p:spPr>
          <p:txBody>
            <a:bodyPr lIns="33867" tIns="33867" rIns="33867" bIns="33867" rtlCol="0" anchor="ctr"/>
            <a:lstStyle/>
            <a:p>
              <a:pPr algn="ctr">
                <a:lnSpc>
                  <a:spcPts val="2239"/>
                </a:lnSpc>
              </a:pPr>
              <a:endParaRPr sz="1200"/>
            </a:p>
          </p:txBody>
        </p:sp>
      </p:grpSp>
      <p:grpSp>
        <p:nvGrpSpPr>
          <p:cNvPr id="11" name="Group 11"/>
          <p:cNvGrpSpPr/>
          <p:nvPr/>
        </p:nvGrpSpPr>
        <p:grpSpPr>
          <a:xfrm rot="-5400000">
            <a:off x="-157018" y="4378549"/>
            <a:ext cx="528207" cy="214171"/>
            <a:chOff x="0" y="0"/>
            <a:chExt cx="208674" cy="84611"/>
          </a:xfrm>
        </p:grpSpPr>
        <p:sp>
          <p:nvSpPr>
            <p:cNvPr id="12" name="Freeform 12"/>
            <p:cNvSpPr/>
            <p:nvPr/>
          </p:nvSpPr>
          <p:spPr>
            <a:xfrm>
              <a:off x="0" y="0"/>
              <a:ext cx="208674" cy="84611"/>
            </a:xfrm>
            <a:custGeom>
              <a:avLst/>
              <a:gdLst/>
              <a:ahLst/>
              <a:cxnLst/>
              <a:rect l="l" t="t" r="r" b="b"/>
              <a:pathLst>
                <a:path w="208674" h="84611">
                  <a:moveTo>
                    <a:pt x="0" y="0"/>
                  </a:moveTo>
                  <a:lnTo>
                    <a:pt x="208674" y="0"/>
                  </a:lnTo>
                  <a:lnTo>
                    <a:pt x="208674" y="84611"/>
                  </a:lnTo>
                  <a:lnTo>
                    <a:pt x="0" y="84611"/>
                  </a:lnTo>
                  <a:close/>
                </a:path>
              </a:pathLst>
            </a:custGeom>
            <a:solidFill>
              <a:srgbClr val="000000"/>
            </a:solidFill>
          </p:spPr>
        </p:sp>
        <p:sp>
          <p:nvSpPr>
            <p:cNvPr id="13" name="TextBox 13"/>
            <p:cNvSpPr txBox="1"/>
            <p:nvPr/>
          </p:nvSpPr>
          <p:spPr>
            <a:xfrm>
              <a:off x="0" y="-66675"/>
              <a:ext cx="208674" cy="151286"/>
            </a:xfrm>
            <a:prstGeom prst="rect">
              <a:avLst/>
            </a:prstGeom>
          </p:spPr>
          <p:txBody>
            <a:bodyPr lIns="33867" tIns="33867" rIns="33867" bIns="33867" rtlCol="0" anchor="ctr"/>
            <a:lstStyle/>
            <a:p>
              <a:pPr algn="ctr">
                <a:lnSpc>
                  <a:spcPts val="2239"/>
                </a:lnSpc>
              </a:pPr>
              <a:endParaRPr sz="1200"/>
            </a:p>
          </p:txBody>
        </p:sp>
      </p:grpSp>
      <p:grpSp>
        <p:nvGrpSpPr>
          <p:cNvPr id="14" name="Group 14"/>
          <p:cNvGrpSpPr/>
          <p:nvPr/>
        </p:nvGrpSpPr>
        <p:grpSpPr>
          <a:xfrm rot="5400000">
            <a:off x="11056215" y="921615"/>
            <a:ext cx="2057400" cy="214171"/>
            <a:chOff x="0" y="0"/>
            <a:chExt cx="812800" cy="84611"/>
          </a:xfrm>
        </p:grpSpPr>
        <p:sp>
          <p:nvSpPr>
            <p:cNvPr id="15" name="Freeform 15"/>
            <p:cNvSpPr/>
            <p:nvPr/>
          </p:nvSpPr>
          <p:spPr>
            <a:xfrm>
              <a:off x="0" y="0"/>
              <a:ext cx="812800" cy="84611"/>
            </a:xfrm>
            <a:custGeom>
              <a:avLst/>
              <a:gdLst/>
              <a:ahLst/>
              <a:cxnLst/>
              <a:rect l="l" t="t" r="r" b="b"/>
              <a:pathLst>
                <a:path w="812800" h="84611">
                  <a:moveTo>
                    <a:pt x="0" y="0"/>
                  </a:moveTo>
                  <a:lnTo>
                    <a:pt x="812800" y="0"/>
                  </a:lnTo>
                  <a:lnTo>
                    <a:pt x="812800" y="84611"/>
                  </a:lnTo>
                  <a:lnTo>
                    <a:pt x="0" y="84611"/>
                  </a:lnTo>
                  <a:close/>
                </a:path>
              </a:pathLst>
            </a:custGeom>
            <a:solidFill>
              <a:srgbClr val="C82121"/>
            </a:solidFill>
          </p:spPr>
        </p:sp>
        <p:sp>
          <p:nvSpPr>
            <p:cNvPr id="16" name="TextBox 16"/>
            <p:cNvSpPr txBox="1"/>
            <p:nvPr/>
          </p:nvSpPr>
          <p:spPr>
            <a:xfrm>
              <a:off x="0" y="-66675"/>
              <a:ext cx="812800" cy="151286"/>
            </a:xfrm>
            <a:prstGeom prst="rect">
              <a:avLst/>
            </a:prstGeom>
          </p:spPr>
          <p:txBody>
            <a:bodyPr lIns="33867" tIns="33867" rIns="33867" bIns="33867" rtlCol="0" anchor="ctr"/>
            <a:lstStyle/>
            <a:p>
              <a:pPr algn="ctr">
                <a:lnSpc>
                  <a:spcPts val="2239"/>
                </a:lnSpc>
              </a:pPr>
              <a:endParaRPr sz="1200"/>
            </a:p>
          </p:txBody>
        </p:sp>
      </p:grpSp>
      <p:grpSp>
        <p:nvGrpSpPr>
          <p:cNvPr id="17" name="Group 17"/>
          <p:cNvGrpSpPr/>
          <p:nvPr/>
        </p:nvGrpSpPr>
        <p:grpSpPr>
          <a:xfrm rot="5400000">
            <a:off x="11820811" y="2265281"/>
            <a:ext cx="528207" cy="214171"/>
            <a:chOff x="0" y="0"/>
            <a:chExt cx="208674" cy="84611"/>
          </a:xfrm>
        </p:grpSpPr>
        <p:sp>
          <p:nvSpPr>
            <p:cNvPr id="18" name="Freeform 18"/>
            <p:cNvSpPr/>
            <p:nvPr/>
          </p:nvSpPr>
          <p:spPr>
            <a:xfrm>
              <a:off x="0" y="0"/>
              <a:ext cx="208674" cy="84611"/>
            </a:xfrm>
            <a:custGeom>
              <a:avLst/>
              <a:gdLst/>
              <a:ahLst/>
              <a:cxnLst/>
              <a:rect l="l" t="t" r="r" b="b"/>
              <a:pathLst>
                <a:path w="208674" h="84611">
                  <a:moveTo>
                    <a:pt x="0" y="0"/>
                  </a:moveTo>
                  <a:lnTo>
                    <a:pt x="208674" y="0"/>
                  </a:lnTo>
                  <a:lnTo>
                    <a:pt x="208674" y="84611"/>
                  </a:lnTo>
                  <a:lnTo>
                    <a:pt x="0" y="84611"/>
                  </a:lnTo>
                  <a:close/>
                </a:path>
              </a:pathLst>
            </a:custGeom>
            <a:solidFill>
              <a:srgbClr val="000000"/>
            </a:solidFill>
          </p:spPr>
        </p:sp>
        <p:sp>
          <p:nvSpPr>
            <p:cNvPr id="19" name="TextBox 19"/>
            <p:cNvSpPr txBox="1"/>
            <p:nvPr/>
          </p:nvSpPr>
          <p:spPr>
            <a:xfrm>
              <a:off x="0" y="-66675"/>
              <a:ext cx="208674" cy="151286"/>
            </a:xfrm>
            <a:prstGeom prst="rect">
              <a:avLst/>
            </a:prstGeom>
          </p:spPr>
          <p:txBody>
            <a:bodyPr lIns="33867" tIns="33867" rIns="33867" bIns="33867" rtlCol="0" anchor="ctr"/>
            <a:lstStyle/>
            <a:p>
              <a:pPr algn="ctr">
                <a:lnSpc>
                  <a:spcPts val="2239"/>
                </a:lnSpc>
              </a:pPr>
              <a:endParaRPr sz="1200"/>
            </a:p>
          </p:txBody>
        </p:sp>
      </p:grpSp>
      <p:sp>
        <p:nvSpPr>
          <p:cNvPr id="34" name="TextBox 33">
            <a:extLst>
              <a:ext uri="{FF2B5EF4-FFF2-40B4-BE49-F238E27FC236}">
                <a16:creationId xmlns:a16="http://schemas.microsoft.com/office/drawing/2014/main" id="{36224E07-28AF-4BA9-8096-0E11B0FFB876}"/>
              </a:ext>
            </a:extLst>
          </p:cNvPr>
          <p:cNvSpPr txBox="1"/>
          <p:nvPr/>
        </p:nvSpPr>
        <p:spPr>
          <a:xfrm>
            <a:off x="214171" y="79094"/>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E91B34"/>
                </a:solidFill>
                <a:latin typeface="FS Magistral Bold" panose="020B0804030204080304" pitchFamily="34" charset="0"/>
                <a:ea typeface="Arial"/>
                <a:cs typeface="Arial"/>
                <a:sym typeface="Arial"/>
              </a:rPr>
              <a:t>Viette</a:t>
            </a:r>
            <a:r>
              <a:rPr lang="en-US" sz="2400" dirty="0">
                <a:solidFill>
                  <a:srgbClr val="E91B34"/>
                </a:solidFill>
                <a:latin typeface="FS Magistral Bold" panose="020B0804030204080304" pitchFamily="34" charset="0"/>
                <a:ea typeface="Arial"/>
                <a:cs typeface="Arial"/>
                <a:sym typeface="Arial"/>
              </a:rPr>
              <a:t>l</a:t>
            </a:r>
            <a:endParaRPr lang="en-US" sz="2400" b="0" dirty="0">
              <a:solidFill>
                <a:srgbClr val="E91B34"/>
              </a:solidFill>
              <a:latin typeface="FS Magistral Bold" panose="020B0804030204080304" pitchFamily="34" charset="0"/>
              <a:ea typeface="Arial"/>
              <a:cs typeface="Arial"/>
              <a:sym typeface="Arial"/>
            </a:endParaRPr>
          </a:p>
        </p:txBody>
      </p:sp>
      <p:sp>
        <p:nvSpPr>
          <p:cNvPr id="35" name="TextBox 34">
            <a:extLst>
              <a:ext uri="{FF2B5EF4-FFF2-40B4-BE49-F238E27FC236}">
                <a16:creationId xmlns:a16="http://schemas.microsoft.com/office/drawing/2014/main" id="{BCC8858D-575C-4132-AC38-6155A27646E4}"/>
              </a:ext>
            </a:extLst>
          </p:cNvPr>
          <p:cNvSpPr txBox="1"/>
          <p:nvPr/>
        </p:nvSpPr>
        <p:spPr>
          <a:xfrm>
            <a:off x="858189" y="2040920"/>
            <a:ext cx="5780314" cy="1754326"/>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4000" b="1" dirty="0">
                <a:solidFill>
                  <a:srgbClr val="E91B34"/>
                </a:solidFill>
                <a:latin typeface="FS Magistral Bold" panose="020B0804030204080304" pitchFamily="34" charset="0"/>
                <a:ea typeface="Arial"/>
                <a:cs typeface="Arial"/>
                <a:sym typeface="Arial"/>
              </a:rPr>
              <a:t>Multimodal AI Studio Platform</a:t>
            </a:r>
            <a:endParaRPr lang="en-US" sz="4000" dirty="0">
              <a:solidFill>
                <a:srgbClr val="E91B34"/>
              </a:solidFill>
              <a:latin typeface="FS Magistral Bold" panose="020B0804030204080304" pitchFamily="34" charset="0"/>
            </a:endParaRPr>
          </a:p>
          <a:p>
            <a:pPr marL="0" marR="0" lvl="0" indent="0" algn="l" rtl="0">
              <a:lnSpc>
                <a:spcPct val="100000"/>
              </a:lnSpc>
              <a:spcBef>
                <a:spcPts val="1200"/>
              </a:spcBef>
              <a:spcAft>
                <a:spcPts val="0"/>
              </a:spcAft>
              <a:buNone/>
            </a:pPr>
            <a:r>
              <a:rPr lang="en-US" sz="1800" b="0" i="1" dirty="0" err="1">
                <a:solidFill>
                  <a:srgbClr val="900E1D"/>
                </a:solidFill>
                <a:latin typeface="FS Magistral Medium" panose="020B0704030204080304" pitchFamily="34" charset="0"/>
                <a:ea typeface="Arial"/>
                <a:cs typeface="Arial"/>
                <a:sym typeface="Arial"/>
              </a:rPr>
              <a:t>Nền</a:t>
            </a:r>
            <a:r>
              <a:rPr lang="en-US" sz="1800" b="0" i="1" dirty="0">
                <a:solidFill>
                  <a:srgbClr val="900E1D"/>
                </a:solidFill>
                <a:latin typeface="FS Magistral Medium" panose="020B0704030204080304" pitchFamily="34" charset="0"/>
                <a:ea typeface="Arial"/>
                <a:cs typeface="Arial"/>
                <a:sym typeface="Arial"/>
              </a:rPr>
              <a:t> </a:t>
            </a:r>
            <a:r>
              <a:rPr lang="en-US" sz="1800" b="0" i="1" dirty="0" err="1">
                <a:solidFill>
                  <a:srgbClr val="900E1D"/>
                </a:solidFill>
                <a:latin typeface="FS Magistral Medium" panose="020B0704030204080304" pitchFamily="34" charset="0"/>
                <a:ea typeface="Arial"/>
                <a:cs typeface="Arial"/>
                <a:sym typeface="Arial"/>
              </a:rPr>
              <a:t>tảng</a:t>
            </a:r>
            <a:r>
              <a:rPr lang="en-US" sz="1800" b="0" i="1" dirty="0">
                <a:solidFill>
                  <a:srgbClr val="900E1D"/>
                </a:solidFill>
                <a:latin typeface="FS Magistral Medium" panose="020B0704030204080304" pitchFamily="34" charset="0"/>
                <a:ea typeface="Arial"/>
                <a:cs typeface="Arial"/>
                <a:sym typeface="Arial"/>
              </a:rPr>
              <a:t> </a:t>
            </a:r>
            <a:r>
              <a:rPr lang="en-US" sz="1800" i="1" dirty="0" err="1">
                <a:solidFill>
                  <a:srgbClr val="900E1D"/>
                </a:solidFill>
                <a:latin typeface="FS Magistral Medium" panose="020B0704030204080304" pitchFamily="34" charset="0"/>
              </a:rPr>
              <a:t>phân</a:t>
            </a:r>
            <a:r>
              <a:rPr lang="en-US" sz="1800" i="1" dirty="0">
                <a:solidFill>
                  <a:srgbClr val="900E1D"/>
                </a:solidFill>
                <a:latin typeface="FS Magistral Medium" panose="020B0704030204080304" pitchFamily="34" charset="0"/>
              </a:rPr>
              <a:t> </a:t>
            </a:r>
            <a:r>
              <a:rPr lang="en-US" sz="1800" i="1" dirty="0" err="1">
                <a:solidFill>
                  <a:srgbClr val="900E1D"/>
                </a:solidFill>
                <a:latin typeface="FS Magistral Medium" panose="020B0704030204080304" pitchFamily="34" charset="0"/>
              </a:rPr>
              <a:t>tích</a:t>
            </a:r>
            <a:r>
              <a:rPr lang="en-US" sz="1800" i="1" dirty="0">
                <a:solidFill>
                  <a:srgbClr val="900E1D"/>
                </a:solidFill>
                <a:latin typeface="FS Magistral Medium" panose="020B0704030204080304" pitchFamily="34" charset="0"/>
              </a:rPr>
              <a:t> </a:t>
            </a:r>
            <a:r>
              <a:rPr lang="en-US" sz="1800" i="1" dirty="0" err="1">
                <a:solidFill>
                  <a:srgbClr val="900E1D"/>
                </a:solidFill>
                <a:latin typeface="FS Magistral Medium" panose="020B0704030204080304" pitchFamily="34" charset="0"/>
              </a:rPr>
              <a:t>và</a:t>
            </a:r>
            <a:r>
              <a:rPr lang="en-US" sz="1800" i="1" dirty="0">
                <a:solidFill>
                  <a:srgbClr val="900E1D"/>
                </a:solidFill>
                <a:latin typeface="FS Magistral Medium" panose="020B0704030204080304" pitchFamily="34" charset="0"/>
              </a:rPr>
              <a:t> </a:t>
            </a:r>
            <a:r>
              <a:rPr lang="en-US" sz="1800" b="0" i="1" dirty="0" err="1">
                <a:solidFill>
                  <a:srgbClr val="900E1D"/>
                </a:solidFill>
                <a:latin typeface="FS Magistral Medium" panose="020B0704030204080304" pitchFamily="34" charset="0"/>
                <a:ea typeface="Arial"/>
                <a:cs typeface="Arial"/>
                <a:sym typeface="Arial"/>
              </a:rPr>
              <a:t>sáng</a:t>
            </a:r>
            <a:r>
              <a:rPr lang="en-US" sz="1800" b="0" i="1" dirty="0">
                <a:solidFill>
                  <a:srgbClr val="900E1D"/>
                </a:solidFill>
                <a:latin typeface="FS Magistral Medium" panose="020B0704030204080304" pitchFamily="34" charset="0"/>
                <a:ea typeface="Arial"/>
                <a:cs typeface="Arial"/>
                <a:sym typeface="Arial"/>
              </a:rPr>
              <a:t> </a:t>
            </a:r>
            <a:r>
              <a:rPr lang="en-US" sz="1800" b="0" i="1" dirty="0" err="1">
                <a:solidFill>
                  <a:srgbClr val="900E1D"/>
                </a:solidFill>
                <a:latin typeface="FS Magistral Medium" panose="020B0704030204080304" pitchFamily="34" charset="0"/>
                <a:ea typeface="Arial"/>
                <a:cs typeface="Arial"/>
                <a:sym typeface="Arial"/>
              </a:rPr>
              <a:t>tạo</a:t>
            </a:r>
            <a:r>
              <a:rPr lang="en-US" sz="1800" b="0" i="1" dirty="0">
                <a:solidFill>
                  <a:srgbClr val="900E1D"/>
                </a:solidFill>
                <a:latin typeface="FS Magistral Medium" panose="020B0704030204080304" pitchFamily="34" charset="0"/>
                <a:ea typeface="Arial"/>
                <a:cs typeface="Arial"/>
                <a:sym typeface="Arial"/>
              </a:rPr>
              <a:t> </a:t>
            </a:r>
            <a:r>
              <a:rPr lang="en-US" sz="1800" b="0" i="1" dirty="0" err="1">
                <a:solidFill>
                  <a:srgbClr val="900E1D"/>
                </a:solidFill>
                <a:latin typeface="FS Magistral Medium" panose="020B0704030204080304" pitchFamily="34" charset="0"/>
                <a:ea typeface="Arial"/>
                <a:cs typeface="Arial"/>
                <a:sym typeface="Arial"/>
              </a:rPr>
              <a:t>nội</a:t>
            </a:r>
            <a:r>
              <a:rPr lang="en-US" sz="1800" b="0" i="1" dirty="0">
                <a:solidFill>
                  <a:srgbClr val="900E1D"/>
                </a:solidFill>
                <a:latin typeface="FS Magistral Medium" panose="020B0704030204080304" pitchFamily="34" charset="0"/>
                <a:ea typeface="Arial"/>
                <a:cs typeface="Arial"/>
                <a:sym typeface="Arial"/>
              </a:rPr>
              <a:t> dung </a:t>
            </a:r>
            <a:r>
              <a:rPr lang="en-US" sz="1800" b="0" i="1" dirty="0" err="1">
                <a:solidFill>
                  <a:srgbClr val="900E1D"/>
                </a:solidFill>
                <a:latin typeface="FS Magistral Medium" panose="020B0704030204080304" pitchFamily="34" charset="0"/>
                <a:ea typeface="Arial"/>
                <a:cs typeface="Arial"/>
                <a:sym typeface="Arial"/>
              </a:rPr>
              <a:t>đa</a:t>
            </a:r>
            <a:r>
              <a:rPr lang="en-US" sz="1800" b="0" i="1" dirty="0">
                <a:solidFill>
                  <a:srgbClr val="900E1D"/>
                </a:solidFill>
                <a:latin typeface="FS Magistral Medium" panose="020B0704030204080304" pitchFamily="34" charset="0"/>
                <a:ea typeface="Arial"/>
                <a:cs typeface="Arial"/>
                <a:sym typeface="Arial"/>
              </a:rPr>
              <a:t> </a:t>
            </a:r>
            <a:r>
              <a:rPr lang="en-US" sz="1800" b="0" i="1" dirty="0" err="1">
                <a:solidFill>
                  <a:srgbClr val="900E1D"/>
                </a:solidFill>
                <a:latin typeface="FS Magistral Medium" panose="020B0704030204080304" pitchFamily="34" charset="0"/>
                <a:ea typeface="Arial"/>
                <a:cs typeface="Arial"/>
                <a:sym typeface="Arial"/>
              </a:rPr>
              <a:t>thể</a:t>
            </a:r>
            <a:r>
              <a:rPr lang="en-US" sz="1800" b="0" i="1" dirty="0">
                <a:solidFill>
                  <a:srgbClr val="900E1D"/>
                </a:solidFill>
                <a:latin typeface="FS Magistral Medium" panose="020B0704030204080304" pitchFamily="34" charset="0"/>
                <a:ea typeface="Arial"/>
                <a:cs typeface="Arial"/>
                <a:sym typeface="Arial"/>
              </a:rPr>
              <a:t> </a:t>
            </a:r>
            <a:r>
              <a:rPr lang="en-US" sz="1800" b="0" i="1" dirty="0" err="1">
                <a:solidFill>
                  <a:srgbClr val="900E1D"/>
                </a:solidFill>
                <a:latin typeface="FS Magistral Medium" panose="020B0704030204080304" pitchFamily="34" charset="0"/>
                <a:ea typeface="Arial"/>
                <a:cs typeface="Arial"/>
                <a:sym typeface="Arial"/>
              </a:rPr>
              <a:t>thức</a:t>
            </a:r>
            <a:endParaRPr lang="en-US" sz="1800" b="0" i="1" dirty="0">
              <a:solidFill>
                <a:srgbClr val="900E1D"/>
              </a:solidFill>
              <a:latin typeface="FS Magistral Medium" panose="020B0704030204080304" pitchFamily="34" charset="0"/>
              <a:ea typeface="Arial"/>
              <a:cs typeface="Arial"/>
              <a:sym typeface="Arial"/>
            </a:endParaRPr>
          </a:p>
        </p:txBody>
      </p:sp>
      <p:sp>
        <p:nvSpPr>
          <p:cNvPr id="37" name="Rectangle 36">
            <a:extLst>
              <a:ext uri="{FF2B5EF4-FFF2-40B4-BE49-F238E27FC236}">
                <a16:creationId xmlns:a16="http://schemas.microsoft.com/office/drawing/2014/main" id="{185692FF-8115-4056-B671-045671C6D53E}"/>
              </a:ext>
            </a:extLst>
          </p:cNvPr>
          <p:cNvSpPr/>
          <p:nvPr/>
        </p:nvSpPr>
        <p:spPr>
          <a:xfrm>
            <a:off x="1298461" y="4134062"/>
            <a:ext cx="4560194" cy="1179187"/>
          </a:xfrm>
          <a:prstGeom prst="rect">
            <a:avLst/>
          </a:prstGeom>
          <a:solidFill>
            <a:schemeClr val="tx1"/>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FF651E5-1F5D-497C-9C7C-9CA58E4B17C1}"/>
              </a:ext>
            </a:extLst>
          </p:cNvPr>
          <p:cNvSpPr txBox="1"/>
          <p:nvPr/>
        </p:nvSpPr>
        <p:spPr>
          <a:xfrm>
            <a:off x="1233574" y="4134063"/>
            <a:ext cx="4789715" cy="1000274"/>
          </a:xfrm>
          <a:prstGeom prst="rect">
            <a:avLst/>
          </a:prstGeom>
          <a:noFill/>
        </p:spPr>
        <p:txBody>
          <a:bodyPr wrap="square" rtlCol="0">
            <a:spAutoFit/>
          </a:bodyPr>
          <a:lstStyle/>
          <a:p>
            <a:pPr marL="0" marR="0" lvl="0" indent="0" algn="ctr" rtl="0">
              <a:lnSpc>
                <a:spcPct val="155973"/>
              </a:lnSpc>
              <a:spcBef>
                <a:spcPts val="0"/>
              </a:spcBef>
              <a:spcAft>
                <a:spcPts val="0"/>
              </a:spcAft>
              <a:buNone/>
            </a:pPr>
            <a:r>
              <a:rPr lang="en-US" sz="2000" b="1" dirty="0" err="1">
                <a:solidFill>
                  <a:srgbClr val="FFFAF7"/>
                </a:solidFill>
              </a:rPr>
              <a:t>Trung</a:t>
            </a:r>
            <a:r>
              <a:rPr lang="en-US" sz="2000" b="1" dirty="0">
                <a:solidFill>
                  <a:srgbClr val="FFFAF7"/>
                </a:solidFill>
              </a:rPr>
              <a:t> </a:t>
            </a:r>
            <a:r>
              <a:rPr lang="en-US" sz="2000" b="1" dirty="0" err="1">
                <a:solidFill>
                  <a:srgbClr val="FFFAF7"/>
                </a:solidFill>
              </a:rPr>
              <a:t>tâm</a:t>
            </a:r>
            <a:r>
              <a:rPr lang="en-US" sz="2000" b="1" dirty="0">
                <a:solidFill>
                  <a:srgbClr val="FFFAF7"/>
                </a:solidFill>
              </a:rPr>
              <a:t> </a:t>
            </a:r>
            <a:r>
              <a:rPr lang="en-US" sz="2000" b="1" dirty="0" err="1">
                <a:solidFill>
                  <a:srgbClr val="FFFAF7"/>
                </a:solidFill>
              </a:rPr>
              <a:t>Dịch</a:t>
            </a:r>
            <a:r>
              <a:rPr lang="en-US" sz="2000" b="1" dirty="0">
                <a:solidFill>
                  <a:srgbClr val="FFFAF7"/>
                </a:solidFill>
              </a:rPr>
              <a:t> </a:t>
            </a:r>
            <a:r>
              <a:rPr lang="en-US" sz="2000" b="1" dirty="0" err="1">
                <a:solidFill>
                  <a:srgbClr val="FFFAF7"/>
                </a:solidFill>
              </a:rPr>
              <a:t>vụ</a:t>
            </a:r>
            <a:r>
              <a:rPr lang="en-US" sz="2000" b="1" dirty="0">
                <a:solidFill>
                  <a:srgbClr val="FFFAF7"/>
                </a:solidFill>
              </a:rPr>
              <a:t> </a:t>
            </a:r>
            <a:r>
              <a:rPr lang="en-US" sz="2000" b="1" dirty="0" err="1">
                <a:solidFill>
                  <a:srgbClr val="FFFAF7"/>
                </a:solidFill>
              </a:rPr>
              <a:t>Truyền</a:t>
            </a:r>
            <a:r>
              <a:rPr lang="en-US" sz="2000" b="1" dirty="0">
                <a:solidFill>
                  <a:srgbClr val="FFFAF7"/>
                </a:solidFill>
              </a:rPr>
              <a:t> </a:t>
            </a:r>
            <a:r>
              <a:rPr lang="en-US" sz="2000" b="1" dirty="0" err="1">
                <a:solidFill>
                  <a:srgbClr val="FFFAF7"/>
                </a:solidFill>
              </a:rPr>
              <a:t>hình</a:t>
            </a:r>
            <a:endParaRPr lang="en-US" sz="2000" b="1" dirty="0">
              <a:solidFill>
                <a:srgbClr val="FFFAF7"/>
              </a:solidFill>
            </a:endParaRPr>
          </a:p>
          <a:p>
            <a:pPr marL="0" marR="0" lvl="0" indent="0" algn="ctr" rtl="0">
              <a:lnSpc>
                <a:spcPct val="155973"/>
              </a:lnSpc>
              <a:spcBef>
                <a:spcPts val="0"/>
              </a:spcBef>
              <a:spcAft>
                <a:spcPts val="0"/>
              </a:spcAft>
              <a:buNone/>
            </a:pPr>
            <a:r>
              <a:rPr lang="en-US" sz="2000" b="1" dirty="0" err="1">
                <a:solidFill>
                  <a:srgbClr val="FFFAF7"/>
                </a:solidFill>
              </a:rPr>
              <a:t>Trung</a:t>
            </a:r>
            <a:r>
              <a:rPr lang="en-US" sz="2000" b="1" dirty="0">
                <a:solidFill>
                  <a:srgbClr val="FFFAF7"/>
                </a:solidFill>
              </a:rPr>
              <a:t> </a:t>
            </a:r>
            <a:r>
              <a:rPr lang="en-US" sz="2000" b="1" dirty="0" err="1">
                <a:solidFill>
                  <a:srgbClr val="FFFAF7"/>
                </a:solidFill>
              </a:rPr>
              <a:t>tâm</a:t>
            </a:r>
            <a:r>
              <a:rPr lang="en-US" sz="2000" b="1" dirty="0">
                <a:solidFill>
                  <a:srgbClr val="FFFAF7"/>
                </a:solidFill>
              </a:rPr>
              <a:t> </a:t>
            </a:r>
            <a:r>
              <a:rPr lang="en-US" sz="2000" b="1" dirty="0" err="1">
                <a:solidFill>
                  <a:srgbClr val="FFFAF7"/>
                </a:solidFill>
              </a:rPr>
              <a:t>Phân</a:t>
            </a:r>
            <a:r>
              <a:rPr lang="en-US" sz="2000" b="1" dirty="0">
                <a:solidFill>
                  <a:srgbClr val="FFFAF7"/>
                </a:solidFill>
              </a:rPr>
              <a:t> </a:t>
            </a:r>
            <a:r>
              <a:rPr lang="en-US" sz="2000" b="1" dirty="0" err="1">
                <a:solidFill>
                  <a:srgbClr val="FFFAF7"/>
                </a:solidFill>
              </a:rPr>
              <a:t>tích</a:t>
            </a:r>
            <a:r>
              <a:rPr lang="en-US" sz="2000" b="1" dirty="0">
                <a:solidFill>
                  <a:srgbClr val="FFFAF7"/>
                </a:solidFill>
              </a:rPr>
              <a:t> </a:t>
            </a:r>
            <a:r>
              <a:rPr lang="en-US" sz="2000" b="1" dirty="0" err="1">
                <a:solidFill>
                  <a:srgbClr val="FFFAF7"/>
                </a:solidFill>
              </a:rPr>
              <a:t>Dữ</a:t>
            </a:r>
            <a:r>
              <a:rPr lang="en-US" sz="2000" b="1" dirty="0">
                <a:solidFill>
                  <a:srgbClr val="FFFAF7"/>
                </a:solidFill>
              </a:rPr>
              <a:t> </a:t>
            </a:r>
            <a:r>
              <a:rPr lang="en-US" sz="2000" b="1" dirty="0" err="1">
                <a:solidFill>
                  <a:srgbClr val="FFFAF7"/>
                </a:solidFill>
              </a:rPr>
              <a:t>liệu</a:t>
            </a:r>
            <a:endParaRPr lang="en-US" sz="2000" b="1" dirty="0">
              <a:solidFill>
                <a:srgbClr val="FFFAF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Đối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thủ</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cạnh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tranh</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Rectangle: Rounded Corners 18">
            <a:extLst>
              <a:ext uri="{FF2B5EF4-FFF2-40B4-BE49-F238E27FC236}">
                <a16:creationId xmlns:a16="http://schemas.microsoft.com/office/drawing/2014/main" id="{F7494FD4-79BB-40BF-A53B-10203F38B732}"/>
              </a:ext>
            </a:extLst>
          </p:cNvPr>
          <p:cNvSpPr/>
          <p:nvPr/>
        </p:nvSpPr>
        <p:spPr>
          <a:xfrm>
            <a:off x="613349" y="2271024"/>
            <a:ext cx="2252518" cy="326891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715AAA5D-9222-4533-853B-F769B8504F43}"/>
              </a:ext>
            </a:extLst>
          </p:cNvPr>
          <p:cNvSpPr/>
          <p:nvPr/>
        </p:nvSpPr>
        <p:spPr>
          <a:xfrm>
            <a:off x="3465388" y="2224703"/>
            <a:ext cx="2252518" cy="331523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35CD486-FF26-4E3F-A0AF-021C2B33C98A}"/>
              </a:ext>
            </a:extLst>
          </p:cNvPr>
          <p:cNvSpPr/>
          <p:nvPr/>
        </p:nvSpPr>
        <p:spPr>
          <a:xfrm>
            <a:off x="6328588" y="2254091"/>
            <a:ext cx="2252518" cy="3285852"/>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DB777856-1CBE-4E2A-9569-D238DD1E20E6}"/>
              </a:ext>
            </a:extLst>
          </p:cNvPr>
          <p:cNvSpPr/>
          <p:nvPr/>
        </p:nvSpPr>
        <p:spPr>
          <a:xfrm>
            <a:off x="9167448" y="2237477"/>
            <a:ext cx="2252518" cy="330246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utoShape 2" descr="Logo Youtube - Logo YouTube có nút phát - CleanPNG / KissPNG">
            <a:extLst>
              <a:ext uri="{FF2B5EF4-FFF2-40B4-BE49-F238E27FC236}">
                <a16:creationId xmlns:a16="http://schemas.microsoft.com/office/drawing/2014/main" id="{AC1792EF-FAA8-4FB2-8EB0-C7FA3EA30D4B}"/>
              </a:ext>
            </a:extLst>
          </p:cNvPr>
          <p:cNvSpPr>
            <a:spLocks noChangeAspect="1" noChangeArrowheads="1"/>
          </p:cNvSpPr>
          <p:nvPr/>
        </p:nvSpPr>
        <p:spPr bwMode="auto">
          <a:xfrm>
            <a:off x="5943599" y="3276599"/>
            <a:ext cx="1761893" cy="176189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7" name="Google Shape;285;g2e233162c1b_11_31">
            <a:extLst>
              <a:ext uri="{FF2B5EF4-FFF2-40B4-BE49-F238E27FC236}">
                <a16:creationId xmlns:a16="http://schemas.microsoft.com/office/drawing/2014/main" id="{7CE15441-63F4-46A1-80C7-2C2AD8284EF6}"/>
              </a:ext>
            </a:extLst>
          </p:cNvPr>
          <p:cNvPicPr preferRelativeResize="0"/>
          <p:nvPr/>
        </p:nvPicPr>
        <p:blipFill>
          <a:blip r:embed="rId3">
            <a:alphaModFix/>
          </a:blip>
          <a:stretch>
            <a:fillRect/>
          </a:stretch>
        </p:blipFill>
        <p:spPr>
          <a:xfrm>
            <a:off x="1182710" y="1128355"/>
            <a:ext cx="1393456" cy="1393456"/>
          </a:xfrm>
          <a:prstGeom prst="rect">
            <a:avLst/>
          </a:prstGeom>
          <a:noFill/>
          <a:ln>
            <a:noFill/>
          </a:ln>
        </p:spPr>
      </p:pic>
      <p:pic>
        <p:nvPicPr>
          <p:cNvPr id="28" name="Google Shape;283;g2e233162c1b_11_31">
            <a:extLst>
              <a:ext uri="{FF2B5EF4-FFF2-40B4-BE49-F238E27FC236}">
                <a16:creationId xmlns:a16="http://schemas.microsoft.com/office/drawing/2014/main" id="{958F3030-0E2E-4412-9D2F-A3798397A97B}"/>
              </a:ext>
            </a:extLst>
          </p:cNvPr>
          <p:cNvPicPr preferRelativeResize="0"/>
          <p:nvPr/>
        </p:nvPicPr>
        <p:blipFill>
          <a:blip r:embed="rId4">
            <a:alphaModFix/>
          </a:blip>
          <a:stretch>
            <a:fillRect/>
          </a:stretch>
        </p:blipFill>
        <p:spPr>
          <a:xfrm>
            <a:off x="3967616" y="1085327"/>
            <a:ext cx="1393456" cy="1104912"/>
          </a:xfrm>
          <a:prstGeom prst="rect">
            <a:avLst/>
          </a:prstGeom>
          <a:noFill/>
          <a:ln>
            <a:noFill/>
          </a:ln>
        </p:spPr>
      </p:pic>
      <p:pic>
        <p:nvPicPr>
          <p:cNvPr id="1028" name="Picture 4" descr="Ai Logo PNG Transparent Images Free Download | Vector Files | Pngtree">
            <a:extLst>
              <a:ext uri="{FF2B5EF4-FFF2-40B4-BE49-F238E27FC236}">
                <a16:creationId xmlns:a16="http://schemas.microsoft.com/office/drawing/2014/main" id="{239DEB3D-A77A-4D11-AB89-BAB972FE93A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3333" y1="39167" x2="43333" y2="39167"/>
                        <a14:foregroundMark x1="63056" y1="46944" x2="63056" y2="46944"/>
                        <a14:foregroundMark x1="65000" y1="37778" x2="65000" y2="37778"/>
                      </a14:backgroundRemoval>
                    </a14:imgEffect>
                  </a14:imgLayer>
                </a14:imgProps>
              </a:ext>
              <a:ext uri="{28A0092B-C50C-407E-A947-70E740481C1C}">
                <a14:useLocalDpi xmlns:a14="http://schemas.microsoft.com/office/drawing/2010/main" val="0"/>
              </a:ext>
            </a:extLst>
          </a:blip>
          <a:srcRect/>
          <a:stretch>
            <a:fillRect/>
          </a:stretch>
        </p:blipFill>
        <p:spPr bwMode="auto">
          <a:xfrm>
            <a:off x="6930275" y="1071376"/>
            <a:ext cx="1104912" cy="1104912"/>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04156916-3C27-4031-8B04-66466CAC21D7}"/>
              </a:ext>
            </a:extLst>
          </p:cNvPr>
          <p:cNvCxnSpPr>
            <a:cxnSpLocks/>
          </p:cNvCxnSpPr>
          <p:nvPr/>
        </p:nvCxnSpPr>
        <p:spPr>
          <a:xfrm>
            <a:off x="613349" y="2816819"/>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E42E6B5-B4D4-46ED-AB57-1D8641081D15}"/>
              </a:ext>
            </a:extLst>
          </p:cNvPr>
          <p:cNvSpPr txBox="1"/>
          <p:nvPr/>
        </p:nvSpPr>
        <p:spPr>
          <a:xfrm>
            <a:off x="837617" y="2354526"/>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Youtube</a:t>
            </a:r>
            <a:r>
              <a:rPr lang="en-US" dirty="0">
                <a:solidFill>
                  <a:srgbClr val="ED1B2F"/>
                </a:solidFill>
                <a:latin typeface="FS Magistral Bold" panose="020B0804030204080304" pitchFamily="34" charset="0"/>
              </a:rPr>
              <a:t> Short</a:t>
            </a:r>
            <a:endParaRPr lang="vi-VN" dirty="0">
              <a:solidFill>
                <a:srgbClr val="ED1B2F"/>
              </a:solidFill>
              <a:latin typeface="FS Magistral Bold" panose="020B0804030204080304" pitchFamily="34" charset="0"/>
            </a:endParaRPr>
          </a:p>
        </p:txBody>
      </p:sp>
      <p:cxnSp>
        <p:nvCxnSpPr>
          <p:cNvPr id="33" name="Straight Connector 32">
            <a:extLst>
              <a:ext uri="{FF2B5EF4-FFF2-40B4-BE49-F238E27FC236}">
                <a16:creationId xmlns:a16="http://schemas.microsoft.com/office/drawing/2014/main" id="{2F392620-D630-4EF2-AB28-8E2C6520A110}"/>
              </a:ext>
            </a:extLst>
          </p:cNvPr>
          <p:cNvCxnSpPr>
            <a:cxnSpLocks/>
          </p:cNvCxnSpPr>
          <p:nvPr/>
        </p:nvCxnSpPr>
        <p:spPr>
          <a:xfrm>
            <a:off x="3465594" y="2803671"/>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095B4FF-3FE8-4FC1-BA2A-091C1C325EA1}"/>
              </a:ext>
            </a:extLst>
          </p:cNvPr>
          <p:cNvSpPr txBox="1"/>
          <p:nvPr/>
        </p:nvSpPr>
        <p:spPr>
          <a:xfrm>
            <a:off x="4151824" y="2341378"/>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Tiktok</a:t>
            </a:r>
            <a:endParaRPr lang="vi-VN" dirty="0">
              <a:solidFill>
                <a:srgbClr val="ED1B2F"/>
              </a:solidFill>
              <a:latin typeface="FS Magistral Bold" panose="020B0804030204080304" pitchFamily="34" charset="0"/>
            </a:endParaRPr>
          </a:p>
        </p:txBody>
      </p:sp>
      <p:cxnSp>
        <p:nvCxnSpPr>
          <p:cNvPr id="36" name="Straight Connector 35">
            <a:extLst>
              <a:ext uri="{FF2B5EF4-FFF2-40B4-BE49-F238E27FC236}">
                <a16:creationId xmlns:a16="http://schemas.microsoft.com/office/drawing/2014/main" id="{659AF4B1-9057-4814-BDF8-DAE032653620}"/>
              </a:ext>
            </a:extLst>
          </p:cNvPr>
          <p:cNvCxnSpPr>
            <a:cxnSpLocks/>
          </p:cNvCxnSpPr>
          <p:nvPr/>
        </p:nvCxnSpPr>
        <p:spPr>
          <a:xfrm>
            <a:off x="6323094" y="2797931"/>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EBFA4AC-2455-4B20-B50D-D47753D5FF11}"/>
              </a:ext>
            </a:extLst>
          </p:cNvPr>
          <p:cNvSpPr txBox="1"/>
          <p:nvPr/>
        </p:nvSpPr>
        <p:spPr>
          <a:xfrm>
            <a:off x="6920424" y="2335638"/>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AI Tools</a:t>
            </a:r>
            <a:endParaRPr lang="vi-VN" dirty="0">
              <a:solidFill>
                <a:srgbClr val="ED1B2F"/>
              </a:solidFill>
              <a:latin typeface="FS Magistral Bold" panose="020B0804030204080304" pitchFamily="34" charset="0"/>
            </a:endParaRPr>
          </a:p>
        </p:txBody>
      </p:sp>
      <p:sp>
        <p:nvSpPr>
          <p:cNvPr id="38" name="TextBox 37">
            <a:extLst>
              <a:ext uri="{FF2B5EF4-FFF2-40B4-BE49-F238E27FC236}">
                <a16:creationId xmlns:a16="http://schemas.microsoft.com/office/drawing/2014/main" id="{802C7B37-5EF8-4FE2-BC45-EB6F0F3F94DD}"/>
              </a:ext>
            </a:extLst>
          </p:cNvPr>
          <p:cNvSpPr txBox="1"/>
          <p:nvPr/>
        </p:nvSpPr>
        <p:spPr>
          <a:xfrm>
            <a:off x="762702" y="3017313"/>
            <a:ext cx="1961248" cy="1323439"/>
          </a:xfrm>
          <a:prstGeom prst="rect">
            <a:avLst/>
          </a:prstGeom>
          <a:noFill/>
        </p:spPr>
        <p:txBody>
          <a:bodyPr wrap="square" rtlCol="0">
            <a:spAutoFit/>
          </a:bodyPr>
          <a:lstStyle/>
          <a:p>
            <a:pPr marL="0" lvl="1" algn="just" rtl="0">
              <a:spcBef>
                <a:spcPts val="0"/>
              </a:spcBef>
              <a:spcAft>
                <a:spcPts val="0"/>
              </a:spcAft>
              <a:buSzPts val="1800"/>
            </a:pPr>
            <a:r>
              <a:rPr lang="en-US" sz="1600" dirty="0">
                <a:solidFill>
                  <a:schemeClr val="dk1"/>
                </a:solidFill>
                <a:latin typeface="PF BeauSans Pro" panose="02000500000000020004" pitchFamily="2" charset="0"/>
              </a:rPr>
              <a:t>C</a:t>
            </a:r>
            <a:r>
              <a:rPr lang="vi-VN" sz="1600" dirty="0">
                <a:solidFill>
                  <a:schemeClr val="dk1"/>
                </a:solidFill>
                <a:latin typeface="PF BeauSans Pro" panose="02000500000000020004" pitchFamily="2" charset="0"/>
              </a:rPr>
              <a:t>ho phép người dùng đăng video ngắn, nhưng không có công cụ sáng tạo nội dung</a:t>
            </a:r>
          </a:p>
        </p:txBody>
      </p:sp>
      <p:sp>
        <p:nvSpPr>
          <p:cNvPr id="39" name="TextBox 38">
            <a:extLst>
              <a:ext uri="{FF2B5EF4-FFF2-40B4-BE49-F238E27FC236}">
                <a16:creationId xmlns:a16="http://schemas.microsoft.com/office/drawing/2014/main" id="{6D0A3A6F-8867-4D13-AD65-4095C2E932E7}"/>
              </a:ext>
            </a:extLst>
          </p:cNvPr>
          <p:cNvSpPr txBox="1"/>
          <p:nvPr/>
        </p:nvSpPr>
        <p:spPr>
          <a:xfrm>
            <a:off x="3623193" y="2983414"/>
            <a:ext cx="1961248" cy="1323439"/>
          </a:xfrm>
          <a:prstGeom prst="rect">
            <a:avLst/>
          </a:prstGeom>
          <a:noFill/>
        </p:spPr>
        <p:txBody>
          <a:bodyPr wrap="square" rtlCol="0">
            <a:spAutoFit/>
          </a:bodyPr>
          <a:lstStyle/>
          <a:p>
            <a:pPr marL="0" lvl="1" algn="just" rtl="0">
              <a:spcBef>
                <a:spcPts val="0"/>
              </a:spcBef>
              <a:spcAft>
                <a:spcPts val="0"/>
              </a:spcAft>
              <a:buSzPts val="1800"/>
            </a:pPr>
            <a:r>
              <a:rPr lang="en-US" sz="1600" dirty="0">
                <a:solidFill>
                  <a:schemeClr val="dk1"/>
                </a:solidFill>
                <a:latin typeface="PF BeauSans Pro" panose="02000500000000020004" pitchFamily="2" charset="0"/>
              </a:rPr>
              <a:t>N</a:t>
            </a:r>
            <a:r>
              <a:rPr lang="vi-VN" sz="1600" dirty="0">
                <a:solidFill>
                  <a:schemeClr val="dk1"/>
                </a:solidFill>
                <a:latin typeface="PF BeauSans Pro" panose="02000500000000020004" pitchFamily="2" charset="0"/>
              </a:rPr>
              <a:t>ền tảng sáng tạo nội dung lớn, nhưng vấn đề bản quyền chưa được bảo đảm</a:t>
            </a:r>
          </a:p>
        </p:txBody>
      </p:sp>
      <p:sp>
        <p:nvSpPr>
          <p:cNvPr id="40" name="TextBox 39">
            <a:extLst>
              <a:ext uri="{FF2B5EF4-FFF2-40B4-BE49-F238E27FC236}">
                <a16:creationId xmlns:a16="http://schemas.microsoft.com/office/drawing/2014/main" id="{75AFA198-E082-47C2-8E68-5555D9D99B5B}"/>
              </a:ext>
            </a:extLst>
          </p:cNvPr>
          <p:cNvSpPr txBox="1"/>
          <p:nvPr/>
        </p:nvSpPr>
        <p:spPr>
          <a:xfrm>
            <a:off x="6482857" y="2981392"/>
            <a:ext cx="1961248" cy="2062103"/>
          </a:xfrm>
          <a:prstGeom prst="rect">
            <a:avLst/>
          </a:prstGeom>
          <a:noFill/>
        </p:spPr>
        <p:txBody>
          <a:bodyPr wrap="square" rtlCol="0">
            <a:spAutoFit/>
          </a:bodyPr>
          <a:lstStyle/>
          <a:p>
            <a:pPr marL="0" lvl="1" algn="just" rtl="0">
              <a:spcBef>
                <a:spcPts val="0"/>
              </a:spcBef>
              <a:spcAft>
                <a:spcPts val="0"/>
              </a:spcAft>
              <a:buSzPts val="1800"/>
            </a:pPr>
            <a:r>
              <a:rPr lang="vi-VN" sz="1600" dirty="0">
                <a:solidFill>
                  <a:schemeClr val="dk1"/>
                </a:solidFill>
                <a:latin typeface="PF BeauSans Pro" panose="02000500000000020004" pitchFamily="2" charset="0"/>
              </a:rPr>
              <a:t>Các công cụ được các nhà cung cấp đơn lẻ theo 1 nhóm chức năng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nhất</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định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Chưa</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có</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công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cụ</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kết</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hợp</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các</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nhóm</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tính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năng</a:t>
            </a:r>
            <a:endParaRPr lang="vi-VN" sz="1600" dirty="0">
              <a:solidFill>
                <a:schemeClr val="dk1"/>
              </a:solidFill>
              <a:latin typeface="PF BeauSans Pro" panose="02000500000000020004" pitchFamily="2" charset="0"/>
            </a:endParaRPr>
          </a:p>
        </p:txBody>
      </p:sp>
      <p:pic>
        <p:nvPicPr>
          <p:cNvPr id="41" name="Google Shape;287;g2e233162c1b_11_31">
            <a:extLst>
              <a:ext uri="{FF2B5EF4-FFF2-40B4-BE49-F238E27FC236}">
                <a16:creationId xmlns:a16="http://schemas.microsoft.com/office/drawing/2014/main" id="{256EDDCD-B94B-47A7-957B-621D8A8055B2}"/>
              </a:ext>
            </a:extLst>
          </p:cNvPr>
          <p:cNvPicPr preferRelativeResize="0"/>
          <p:nvPr/>
        </p:nvPicPr>
        <p:blipFill>
          <a:blip r:embed="rId7">
            <a:alphaModFix/>
          </a:blip>
          <a:stretch>
            <a:fillRect/>
          </a:stretch>
        </p:blipFill>
        <p:spPr>
          <a:xfrm>
            <a:off x="9452362" y="1318055"/>
            <a:ext cx="1682689" cy="617045"/>
          </a:xfrm>
          <a:prstGeom prst="rect">
            <a:avLst/>
          </a:prstGeom>
          <a:noFill/>
          <a:ln>
            <a:noFill/>
          </a:ln>
        </p:spPr>
      </p:pic>
      <p:cxnSp>
        <p:nvCxnSpPr>
          <p:cNvPr id="42" name="Straight Connector 41">
            <a:extLst>
              <a:ext uri="{FF2B5EF4-FFF2-40B4-BE49-F238E27FC236}">
                <a16:creationId xmlns:a16="http://schemas.microsoft.com/office/drawing/2014/main" id="{7FC534C9-64C1-48FB-BE63-E95525CA5DE1}"/>
              </a:ext>
            </a:extLst>
          </p:cNvPr>
          <p:cNvCxnSpPr>
            <a:cxnSpLocks/>
          </p:cNvCxnSpPr>
          <p:nvPr/>
        </p:nvCxnSpPr>
        <p:spPr>
          <a:xfrm>
            <a:off x="9163906" y="2797931"/>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9207A71-2D48-47FC-AE5F-BE7F0FF7EC2B}"/>
              </a:ext>
            </a:extLst>
          </p:cNvPr>
          <p:cNvSpPr txBox="1"/>
          <p:nvPr/>
        </p:nvSpPr>
        <p:spPr>
          <a:xfrm>
            <a:off x="9831086" y="2335638"/>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TV360</a:t>
            </a:r>
            <a:endParaRPr lang="vi-VN" dirty="0">
              <a:solidFill>
                <a:srgbClr val="ED1B2F"/>
              </a:solidFill>
              <a:latin typeface="FS Magistral Bold" panose="020B0804030204080304" pitchFamily="34" charset="0"/>
            </a:endParaRPr>
          </a:p>
        </p:txBody>
      </p:sp>
      <p:sp>
        <p:nvSpPr>
          <p:cNvPr id="44" name="TextBox 43">
            <a:extLst>
              <a:ext uri="{FF2B5EF4-FFF2-40B4-BE49-F238E27FC236}">
                <a16:creationId xmlns:a16="http://schemas.microsoft.com/office/drawing/2014/main" id="{EC49EB51-7B8D-40AD-9549-9D0A0D2D9EED}"/>
              </a:ext>
            </a:extLst>
          </p:cNvPr>
          <p:cNvSpPr txBox="1"/>
          <p:nvPr/>
        </p:nvSpPr>
        <p:spPr>
          <a:xfrm>
            <a:off x="9309541" y="2976389"/>
            <a:ext cx="1961248" cy="2308324"/>
          </a:xfrm>
          <a:prstGeom prst="rect">
            <a:avLst/>
          </a:prstGeom>
          <a:noFill/>
        </p:spPr>
        <p:txBody>
          <a:bodyPr wrap="square" rtlCol="0">
            <a:spAutoFit/>
          </a:bodyPr>
          <a:lstStyle/>
          <a:p>
            <a:pPr marL="0" lvl="1" algn="just" rtl="0">
              <a:spcBef>
                <a:spcPts val="0"/>
              </a:spcBef>
              <a:spcAft>
                <a:spcPts val="0"/>
              </a:spcAft>
              <a:buSzPts val="1800"/>
            </a:pPr>
            <a:r>
              <a:rPr lang="en-US" sz="1600" dirty="0">
                <a:solidFill>
                  <a:schemeClr val="dk1"/>
                </a:solidFill>
                <a:latin typeface="PF BeauSans Pro" panose="02000500000000020004" pitchFamily="2" charset="0"/>
              </a:rPr>
              <a:t>Đ</a:t>
            </a:r>
            <a:r>
              <a:rPr lang="vi-VN" sz="1600" dirty="0">
                <a:solidFill>
                  <a:schemeClr val="dk1"/>
                </a:solidFill>
                <a:latin typeface="PF BeauSans Pro" panose="02000500000000020004" pitchFamily="2" charset="0"/>
              </a:rPr>
              <a:t>áp ứng bản quyền nội dung về thể thao, phim, truyền hình. Có thể tạo mới Tab TV360 Short Video</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với</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tính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năng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sáng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tạo</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nội</a:t>
            </a:r>
            <a:r>
              <a:rPr lang="en-US" sz="1600" dirty="0">
                <a:solidFill>
                  <a:schemeClr val="dk1"/>
                </a:solidFill>
                <a:latin typeface="PF BeauSans Pro" panose="02000500000000020004" pitchFamily="2" charset="0"/>
              </a:rPr>
              <a:t> dung </a:t>
            </a:r>
            <a:r>
              <a:rPr lang="en-US" sz="1600" dirty="0" err="1">
                <a:solidFill>
                  <a:schemeClr val="dk1"/>
                </a:solidFill>
                <a:latin typeface="PF BeauSans Pro" panose="02000500000000020004" pitchFamily="2" charset="0"/>
              </a:rPr>
              <a:t>và</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chỉnh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sứa</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đa</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thể</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thức</a:t>
            </a:r>
            <a:endParaRPr lang="vi-VN" sz="1600" dirty="0">
              <a:solidFill>
                <a:schemeClr val="dk1"/>
              </a:solidFill>
              <a:latin typeface="PF BeauSans Pro" panose="02000500000000020004" pitchFamily="2" charset="0"/>
            </a:endParaRPr>
          </a:p>
        </p:txBody>
      </p:sp>
      <p:sp>
        <p:nvSpPr>
          <p:cNvPr id="2" name="Rectangle 1">
            <a:extLst>
              <a:ext uri="{FF2B5EF4-FFF2-40B4-BE49-F238E27FC236}">
                <a16:creationId xmlns:a16="http://schemas.microsoft.com/office/drawing/2014/main" id="{803251F7-D35E-4C23-AE4A-3B956D2B9676}"/>
              </a:ext>
            </a:extLst>
          </p:cNvPr>
          <p:cNvSpPr/>
          <p:nvPr/>
        </p:nvSpPr>
        <p:spPr>
          <a:xfrm>
            <a:off x="8934962" y="1071376"/>
            <a:ext cx="2713540" cy="478077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700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530331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tích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người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dùng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mục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tiêu</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34" name="Rectangle: Rounded Corners 33">
            <a:extLst>
              <a:ext uri="{FF2B5EF4-FFF2-40B4-BE49-F238E27FC236}">
                <a16:creationId xmlns:a16="http://schemas.microsoft.com/office/drawing/2014/main" id="{537311C9-E742-457E-B38E-39C8B6ACB010}"/>
              </a:ext>
            </a:extLst>
          </p:cNvPr>
          <p:cNvSpPr/>
          <p:nvPr/>
        </p:nvSpPr>
        <p:spPr>
          <a:xfrm>
            <a:off x="8196147" y="1828800"/>
            <a:ext cx="3557239" cy="3543446"/>
          </a:xfrm>
          <a:prstGeom prst="roundRect">
            <a:avLst/>
          </a:prstGeom>
          <a:solidFill>
            <a:srgbClr val="FFFAF7"/>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4B1A14D-2CF1-4DA6-BA93-C96769626AF8}"/>
              </a:ext>
            </a:extLst>
          </p:cNvPr>
          <p:cNvSpPr txBox="1"/>
          <p:nvPr/>
        </p:nvSpPr>
        <p:spPr>
          <a:xfrm>
            <a:off x="981307" y="1610505"/>
            <a:ext cx="6969514" cy="1477328"/>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Quảng cáo,</a:t>
            </a:r>
            <a:r>
              <a:rPr lang="en-US" sz="1800" b="1" dirty="0">
                <a:solidFill>
                  <a:schemeClr val="dk1"/>
                </a:solidFill>
                <a:latin typeface="PF BeauSans Pro" panose="02000500000000020004" pitchFamily="2" charset="0"/>
              </a:rPr>
              <a:t> </a:t>
            </a:r>
            <a:r>
              <a:rPr lang="vi-VN" sz="1800" b="1" dirty="0">
                <a:solidFill>
                  <a:schemeClr val="dk1"/>
                </a:solidFill>
                <a:latin typeface="PF BeauSans Pro" panose="02000500000000020004" pitchFamily="2" charset="0"/>
              </a:rPr>
              <a:t>truyền thông phục vụ bán hàng, chăm sóc khách hàng: </a:t>
            </a:r>
            <a:r>
              <a:rPr lang="vi-VN" sz="1800" dirty="0">
                <a:solidFill>
                  <a:schemeClr val="dk1"/>
                </a:solidFill>
                <a:latin typeface="PF BeauSans Pro" panose="02000500000000020004" pitchFamily="2" charset="0"/>
              </a:rPr>
              <a:t>Tỉ lệ chuyển đổi có thể tăng từ 3-5% lên đến 13-15%.</a:t>
            </a:r>
          </a:p>
          <a:p>
            <a:pPr marL="285750" lvl="1" indent="-285750" algn="l" rtl="0">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Đào tạo, truyền thông nội bộ: </a:t>
            </a:r>
            <a:r>
              <a:rPr lang="vi-VN" sz="1800" dirty="0">
                <a:solidFill>
                  <a:schemeClr val="dk1"/>
                </a:solidFill>
                <a:latin typeface="PF BeauSans Pro" panose="02000500000000020004" pitchFamily="2" charset="0"/>
              </a:rPr>
              <a:t>Dưới dạng văn bản, giọng nói, video, hình ảnh.</a:t>
            </a:r>
          </a:p>
        </p:txBody>
      </p:sp>
      <p:grpSp>
        <p:nvGrpSpPr>
          <p:cNvPr id="46" name="Group 45">
            <a:extLst>
              <a:ext uri="{FF2B5EF4-FFF2-40B4-BE49-F238E27FC236}">
                <a16:creationId xmlns:a16="http://schemas.microsoft.com/office/drawing/2014/main" id="{CDC22034-57CD-4F44-8387-D0C50975E9FA}"/>
              </a:ext>
            </a:extLst>
          </p:cNvPr>
          <p:cNvGrpSpPr/>
          <p:nvPr/>
        </p:nvGrpSpPr>
        <p:grpSpPr>
          <a:xfrm>
            <a:off x="371122" y="1167769"/>
            <a:ext cx="527779" cy="527779"/>
            <a:chOff x="371122" y="1345569"/>
            <a:chExt cx="527779" cy="527779"/>
          </a:xfrm>
        </p:grpSpPr>
        <p:sp>
          <p:nvSpPr>
            <p:cNvPr id="47" name="Oval 46">
              <a:extLst>
                <a:ext uri="{FF2B5EF4-FFF2-40B4-BE49-F238E27FC236}">
                  <a16:creationId xmlns:a16="http://schemas.microsoft.com/office/drawing/2014/main" id="{A1B87565-25AC-45D3-8CC1-02C85B59DC43}"/>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E37BCAE-9195-45CF-98AA-CE4A9546175D}"/>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C3454189-CFBC-4286-9466-3A5DF5020CCD}"/>
              </a:ext>
            </a:extLst>
          </p:cNvPr>
          <p:cNvSpPr txBox="1"/>
          <p:nvPr/>
        </p:nvSpPr>
        <p:spPr>
          <a:xfrm>
            <a:off x="488483" y="1167769"/>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1</a:t>
            </a:r>
          </a:p>
        </p:txBody>
      </p:sp>
      <p:sp>
        <p:nvSpPr>
          <p:cNvPr id="50" name="TextBox 49">
            <a:extLst>
              <a:ext uri="{FF2B5EF4-FFF2-40B4-BE49-F238E27FC236}">
                <a16:creationId xmlns:a16="http://schemas.microsoft.com/office/drawing/2014/main" id="{C18B31F4-7360-4A2F-A0B6-463E5CE68FBA}"/>
              </a:ext>
            </a:extLst>
          </p:cNvPr>
          <p:cNvSpPr txBox="1"/>
          <p:nvPr/>
        </p:nvSpPr>
        <p:spPr>
          <a:xfrm>
            <a:off x="1013281" y="1198546"/>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Nội</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bộ</a:t>
            </a:r>
            <a:r>
              <a:rPr lang="en-US" sz="2000" dirty="0">
                <a:solidFill>
                  <a:srgbClr val="ED1B2F"/>
                </a:solidFill>
                <a:latin typeface="FS Magistral Bold" panose="020B0804030204080304" pitchFamily="34" charset="0"/>
              </a:rPr>
              <a:t> Viettel:</a:t>
            </a:r>
          </a:p>
        </p:txBody>
      </p:sp>
      <p:grpSp>
        <p:nvGrpSpPr>
          <p:cNvPr id="51" name="Group 50">
            <a:extLst>
              <a:ext uri="{FF2B5EF4-FFF2-40B4-BE49-F238E27FC236}">
                <a16:creationId xmlns:a16="http://schemas.microsoft.com/office/drawing/2014/main" id="{528EACAF-AF65-4923-B027-22ECB5D84E98}"/>
              </a:ext>
            </a:extLst>
          </p:cNvPr>
          <p:cNvGrpSpPr/>
          <p:nvPr/>
        </p:nvGrpSpPr>
        <p:grpSpPr>
          <a:xfrm>
            <a:off x="371122" y="3135691"/>
            <a:ext cx="527779" cy="527779"/>
            <a:chOff x="371122" y="1345569"/>
            <a:chExt cx="527779" cy="527779"/>
          </a:xfrm>
        </p:grpSpPr>
        <p:sp>
          <p:nvSpPr>
            <p:cNvPr id="52" name="Oval 51">
              <a:extLst>
                <a:ext uri="{FF2B5EF4-FFF2-40B4-BE49-F238E27FC236}">
                  <a16:creationId xmlns:a16="http://schemas.microsoft.com/office/drawing/2014/main" id="{7E97CEF1-A081-4D17-A924-A4B43FBB5E07}"/>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9C3B0B9-70C9-4064-AE25-4817CB01510D}"/>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Box 53">
            <a:extLst>
              <a:ext uri="{FF2B5EF4-FFF2-40B4-BE49-F238E27FC236}">
                <a16:creationId xmlns:a16="http://schemas.microsoft.com/office/drawing/2014/main" id="{767E7A2E-785C-4B4B-9246-1573B906AD2D}"/>
              </a:ext>
            </a:extLst>
          </p:cNvPr>
          <p:cNvSpPr txBox="1"/>
          <p:nvPr/>
        </p:nvSpPr>
        <p:spPr>
          <a:xfrm>
            <a:off x="454615" y="313569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2</a:t>
            </a:r>
          </a:p>
        </p:txBody>
      </p:sp>
      <p:sp>
        <p:nvSpPr>
          <p:cNvPr id="55" name="TextBox 54">
            <a:extLst>
              <a:ext uri="{FF2B5EF4-FFF2-40B4-BE49-F238E27FC236}">
                <a16:creationId xmlns:a16="http://schemas.microsoft.com/office/drawing/2014/main" id="{6D158B2E-950A-45C8-B7DB-94D3BA62A3C2}"/>
              </a:ext>
            </a:extLst>
          </p:cNvPr>
          <p:cNvSpPr txBox="1"/>
          <p:nvPr/>
        </p:nvSpPr>
        <p:spPr>
          <a:xfrm>
            <a:off x="1013281" y="3166468"/>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Người</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sáng</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tạo</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nội</a:t>
            </a:r>
            <a:r>
              <a:rPr lang="en-US" sz="2000" dirty="0">
                <a:solidFill>
                  <a:srgbClr val="ED1B2F"/>
                </a:solidFill>
                <a:latin typeface="FS Magistral Bold" panose="020B0804030204080304" pitchFamily="34" charset="0"/>
              </a:rPr>
              <a:t> dung</a:t>
            </a:r>
            <a:r>
              <a:rPr lang="vi-VN" sz="2000" dirty="0">
                <a:solidFill>
                  <a:srgbClr val="ED1B2F"/>
                </a:solidFill>
                <a:latin typeface="FS Magistral Bold" panose="020B0804030204080304" pitchFamily="34" charset="0"/>
              </a:rPr>
              <a:t>:</a:t>
            </a:r>
          </a:p>
        </p:txBody>
      </p:sp>
      <p:sp>
        <p:nvSpPr>
          <p:cNvPr id="56" name="TextBox 55">
            <a:extLst>
              <a:ext uri="{FF2B5EF4-FFF2-40B4-BE49-F238E27FC236}">
                <a16:creationId xmlns:a16="http://schemas.microsoft.com/office/drawing/2014/main" id="{34A8D527-DC10-4992-BA1D-1C6A8C26CC07}"/>
              </a:ext>
            </a:extLst>
          </p:cNvPr>
          <p:cNvSpPr txBox="1"/>
          <p:nvPr/>
        </p:nvSpPr>
        <p:spPr>
          <a:xfrm>
            <a:off x="987880" y="3574797"/>
            <a:ext cx="6695310" cy="1200329"/>
          </a:xfrm>
          <a:prstGeom prst="rect">
            <a:avLst/>
          </a:prstGeom>
          <a:noFill/>
        </p:spPr>
        <p:txBody>
          <a:bodyPr wrap="square" rtlCol="0">
            <a:spAutoFit/>
          </a:bodyPr>
          <a:lstStyle/>
          <a:p>
            <a:pPr marL="0" lvl="1" algn="just" rtl="0">
              <a:spcBef>
                <a:spcPts val="0"/>
              </a:spcBef>
              <a:spcAft>
                <a:spcPts val="0"/>
              </a:spcAft>
              <a:buSzPts val="1800"/>
            </a:pPr>
            <a:r>
              <a:rPr lang="vi-VN" sz="1800" dirty="0">
                <a:solidFill>
                  <a:schemeClr val="dk1"/>
                </a:solidFill>
                <a:latin typeface="PF BeauSans Pro" panose="02000500000000020004" pitchFamily="2" charset="0"/>
              </a:rPr>
              <a:t>Việt Nam hiện đang có </a:t>
            </a:r>
            <a:r>
              <a:rPr lang="vi-VN" sz="1800" b="1" dirty="0">
                <a:solidFill>
                  <a:schemeClr val="dk1"/>
                </a:solidFill>
                <a:latin typeface="PF BeauSans Pro" panose="02000500000000020004" pitchFamily="2" charset="0"/>
              </a:rPr>
              <a:t>200.000 Content Creator</a:t>
            </a:r>
            <a:r>
              <a:rPr lang="vi-VN" sz="1800" dirty="0">
                <a:solidFill>
                  <a:schemeClr val="dk1"/>
                </a:solidFill>
                <a:latin typeface="PF BeauSans Pro" panose="02000500000000020004" pitchFamily="2" charset="0"/>
              </a:rPr>
              <a:t> hoạt động trên mạng xã hội, với hàng triệu content được sản xuất mỗi ngày. → Có một nhu cầu lớn về việc tạo nội dung nhanh chóng và hiệu quả để chia sẻ trên mạng xã hội. </a:t>
            </a:r>
          </a:p>
        </p:txBody>
      </p:sp>
      <p:grpSp>
        <p:nvGrpSpPr>
          <p:cNvPr id="58" name="Group 57">
            <a:extLst>
              <a:ext uri="{FF2B5EF4-FFF2-40B4-BE49-F238E27FC236}">
                <a16:creationId xmlns:a16="http://schemas.microsoft.com/office/drawing/2014/main" id="{FAC22B9D-EEDC-45A3-A9EE-5FF07313FF68}"/>
              </a:ext>
            </a:extLst>
          </p:cNvPr>
          <p:cNvGrpSpPr/>
          <p:nvPr/>
        </p:nvGrpSpPr>
        <p:grpSpPr>
          <a:xfrm>
            <a:off x="368019" y="4844466"/>
            <a:ext cx="527779" cy="527779"/>
            <a:chOff x="371122" y="1345569"/>
            <a:chExt cx="527779" cy="527779"/>
          </a:xfrm>
        </p:grpSpPr>
        <p:sp>
          <p:nvSpPr>
            <p:cNvPr id="59" name="Oval 58">
              <a:extLst>
                <a:ext uri="{FF2B5EF4-FFF2-40B4-BE49-F238E27FC236}">
                  <a16:creationId xmlns:a16="http://schemas.microsoft.com/office/drawing/2014/main" id="{DC01CCBB-7B28-486C-BC2F-C50C3B83739B}"/>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57D401E-5437-449C-816E-62711D7F169F}"/>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1CEE5546-3BBA-41D9-891C-7E1AD189A7CC}"/>
              </a:ext>
            </a:extLst>
          </p:cNvPr>
          <p:cNvSpPr txBox="1"/>
          <p:nvPr/>
        </p:nvSpPr>
        <p:spPr>
          <a:xfrm>
            <a:off x="451512" y="4844466"/>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3</a:t>
            </a:r>
          </a:p>
        </p:txBody>
      </p:sp>
      <p:sp>
        <p:nvSpPr>
          <p:cNvPr id="62" name="TextBox 61">
            <a:extLst>
              <a:ext uri="{FF2B5EF4-FFF2-40B4-BE49-F238E27FC236}">
                <a16:creationId xmlns:a16="http://schemas.microsoft.com/office/drawing/2014/main" id="{16408FF0-591B-418E-A270-EABBF7C7F2BE}"/>
              </a:ext>
            </a:extLst>
          </p:cNvPr>
          <p:cNvSpPr txBox="1"/>
          <p:nvPr/>
        </p:nvSpPr>
        <p:spPr>
          <a:xfrm>
            <a:off x="1010178" y="4875243"/>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Doanh</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nghiệp</a:t>
            </a:r>
            <a:r>
              <a:rPr lang="vi-VN" sz="2000" dirty="0">
                <a:solidFill>
                  <a:srgbClr val="ED1B2F"/>
                </a:solidFill>
                <a:latin typeface="FS Magistral Bold" panose="020B0804030204080304" pitchFamily="34" charset="0"/>
              </a:rPr>
              <a:t>:</a:t>
            </a:r>
          </a:p>
        </p:txBody>
      </p:sp>
      <p:sp>
        <p:nvSpPr>
          <p:cNvPr id="63" name="TextBox 62">
            <a:extLst>
              <a:ext uri="{FF2B5EF4-FFF2-40B4-BE49-F238E27FC236}">
                <a16:creationId xmlns:a16="http://schemas.microsoft.com/office/drawing/2014/main" id="{8B5C02C4-8917-43E1-A9CF-1756DEA91400}"/>
              </a:ext>
            </a:extLst>
          </p:cNvPr>
          <p:cNvSpPr txBox="1"/>
          <p:nvPr/>
        </p:nvSpPr>
        <p:spPr>
          <a:xfrm>
            <a:off x="984777" y="5283572"/>
            <a:ext cx="6695310" cy="646331"/>
          </a:xfrm>
          <a:prstGeom prst="rect">
            <a:avLst/>
          </a:prstGeom>
          <a:noFill/>
        </p:spPr>
        <p:txBody>
          <a:bodyPr wrap="square" rtlCol="0">
            <a:spAutoFit/>
          </a:bodyPr>
          <a:lstStyle/>
          <a:p>
            <a:pPr marL="0" lvl="1" algn="just" rtl="0">
              <a:spcBef>
                <a:spcPts val="0"/>
              </a:spcBef>
              <a:spcAft>
                <a:spcPts val="0"/>
              </a:spcAft>
              <a:buSzPts val="1800"/>
            </a:pPr>
            <a:r>
              <a:rPr lang="en-US" dirty="0">
                <a:solidFill>
                  <a:schemeClr val="dk1"/>
                </a:solidFill>
                <a:latin typeface="PF BeauSans Pro" panose="02000500000000020004" pitchFamily="2" charset="0"/>
              </a:rPr>
              <a:t>C</a:t>
            </a:r>
            <a:r>
              <a:rPr lang="vi-VN" sz="1800" dirty="0">
                <a:solidFill>
                  <a:schemeClr val="dk1"/>
                </a:solidFill>
                <a:latin typeface="PF BeauSans Pro" panose="02000500000000020004" pitchFamily="2" charset="0"/>
              </a:rPr>
              <a:t>ó nhu cầu </a:t>
            </a:r>
            <a:r>
              <a:rPr lang="vi-VN" sz="1800" b="1" dirty="0">
                <a:solidFill>
                  <a:schemeClr val="dk1"/>
                </a:solidFill>
                <a:latin typeface="PF BeauSans Pro" panose="02000500000000020004" pitchFamily="2" charset="0"/>
              </a:rPr>
              <a:t>sáng tạo nội dung</a:t>
            </a:r>
            <a:r>
              <a:rPr lang="vi-VN" sz="1800" dirty="0">
                <a:solidFill>
                  <a:schemeClr val="dk1"/>
                </a:solidFill>
                <a:latin typeface="PF BeauSans Pro" panose="02000500000000020004" pitchFamily="2" charset="0"/>
              </a:rPr>
              <a:t> để thu hút khách hàng như: tạo nội dung truyền thông và đào tạo.</a:t>
            </a:r>
          </a:p>
        </p:txBody>
      </p:sp>
      <p:pic>
        <p:nvPicPr>
          <p:cNvPr id="32" name="Google Shape;295;p4">
            <a:extLst>
              <a:ext uri="{FF2B5EF4-FFF2-40B4-BE49-F238E27FC236}">
                <a16:creationId xmlns:a16="http://schemas.microsoft.com/office/drawing/2014/main" id="{C4A4B46C-02A4-47E8-AAC6-4B3EA25F2ADE}"/>
              </a:ext>
            </a:extLst>
          </p:cNvPr>
          <p:cNvPicPr preferRelativeResize="0"/>
          <p:nvPr/>
        </p:nvPicPr>
        <p:blipFill>
          <a:blip r:embed="rId3">
            <a:alphaModFix/>
          </a:blip>
          <a:stretch>
            <a:fillRect/>
          </a:stretch>
        </p:blipFill>
        <p:spPr>
          <a:xfrm>
            <a:off x="8305949" y="1933261"/>
            <a:ext cx="3358813" cy="3358813"/>
          </a:xfrm>
          <a:prstGeom prst="rect">
            <a:avLst/>
          </a:prstGeom>
          <a:ln>
            <a:noFill/>
          </a:ln>
          <a:effectLst>
            <a:softEdge rad="112500"/>
          </a:effectLst>
        </p:spPr>
      </p:pic>
    </p:spTree>
    <p:extLst>
      <p:ext uri="{BB962C8B-B14F-4D97-AF65-F5344CB8AC3E}">
        <p14:creationId xmlns:p14="http://schemas.microsoft.com/office/powerpoint/2010/main" val="888235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454766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a:solidFill>
                  <a:srgbClr val="FF0000"/>
                </a:solidFill>
                <a:latin typeface="FS Magistral Bold" panose="020B0804030204080304" pitchFamily="34" charset="0"/>
              </a:rPr>
              <a:t>Pain points </a:t>
            </a:r>
            <a:r>
              <a:rPr lang="en-US" sz="3200" dirty="0" err="1">
                <a:solidFill>
                  <a:srgbClr val="FF0000"/>
                </a:solidFill>
                <a:latin typeface="FS Magistral Bold" panose="020B0804030204080304" pitchFamily="34" charset="0"/>
              </a:rPr>
              <a:t>của</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người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dùng</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34" name="Rectangle: Rounded Corners 33">
            <a:extLst>
              <a:ext uri="{FF2B5EF4-FFF2-40B4-BE49-F238E27FC236}">
                <a16:creationId xmlns:a16="http://schemas.microsoft.com/office/drawing/2014/main" id="{537311C9-E742-457E-B38E-39C8B6ACB010}"/>
              </a:ext>
            </a:extLst>
          </p:cNvPr>
          <p:cNvSpPr/>
          <p:nvPr/>
        </p:nvSpPr>
        <p:spPr>
          <a:xfrm>
            <a:off x="8006577" y="1572325"/>
            <a:ext cx="3919548" cy="3543446"/>
          </a:xfrm>
          <a:prstGeom prst="roundRect">
            <a:avLst/>
          </a:prstGeom>
          <a:solidFill>
            <a:srgbClr val="FFFAF7"/>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4B1A14D-2CF1-4DA6-BA93-C96769626AF8}"/>
              </a:ext>
            </a:extLst>
          </p:cNvPr>
          <p:cNvSpPr txBox="1"/>
          <p:nvPr/>
        </p:nvSpPr>
        <p:spPr>
          <a:xfrm>
            <a:off x="368019" y="1198607"/>
            <a:ext cx="6947181" cy="1554272"/>
          </a:xfrm>
          <a:prstGeom prst="rect">
            <a:avLst/>
          </a:prstGeom>
          <a:noFill/>
        </p:spPr>
        <p:txBody>
          <a:bodyPr wrap="square" rtlCol="0">
            <a:spAutoFit/>
          </a:bodyPr>
          <a:lstStyle/>
          <a:p>
            <a:pPr marL="285750" lvl="1" indent="-285750" algn="just" rtl="0">
              <a:spcAft>
                <a:spcPts val="600"/>
              </a:spcAft>
              <a:buSzPts val="1800"/>
              <a:buFont typeface="Arial" panose="020B0604020202020204" pitchFamily="34" charset="0"/>
              <a:buChar char="•"/>
            </a:pPr>
            <a:r>
              <a:rPr lang="vi-VN" sz="1800" dirty="0">
                <a:solidFill>
                  <a:schemeClr val="dk1"/>
                </a:solidFill>
                <a:latin typeface="PF BeauSans Pro" panose="02000500000000020004" pitchFamily="2" charset="0"/>
              </a:rPr>
              <a:t>Nhu cầu tạo nội dung số, đặc biệt là nội dung đa phương tiện, ngày càng tăng.</a:t>
            </a:r>
          </a:p>
          <a:p>
            <a:pPr marL="285750" lvl="1" indent="-285750" algn="just" rtl="0">
              <a:spcAft>
                <a:spcPts val="600"/>
              </a:spcAft>
              <a:buSzPts val="1800"/>
              <a:buFont typeface="Arial" panose="020B0604020202020204" pitchFamily="34" charset="0"/>
              <a:buChar char="•"/>
            </a:pPr>
            <a:r>
              <a:rPr lang="vi-VN" sz="1800" dirty="0">
                <a:solidFill>
                  <a:schemeClr val="dk1"/>
                </a:solidFill>
                <a:latin typeface="PF BeauSans Pro" panose="02000500000000020004" pitchFamily="2" charset="0"/>
              </a:rPr>
              <a:t>Tại việt nam chưa có nhiều các nền tảng, hoặc các nền tảng vẫn đang cung cấp chỉ 1 hoặc 1 vài tính năng riêng biệt với nhau</a:t>
            </a:r>
            <a:r>
              <a:rPr lang="en-US" sz="1800" dirty="0">
                <a:solidFill>
                  <a:schemeClr val="dk1"/>
                </a:solidFill>
                <a:latin typeface="PF BeauSans Pro" panose="02000500000000020004" pitchFamily="2" charset="0"/>
              </a:rPr>
              <a:t>.</a:t>
            </a:r>
            <a:r>
              <a:rPr lang="vi-VN" sz="1800" dirty="0">
                <a:solidFill>
                  <a:schemeClr val="dk1"/>
                </a:solidFill>
                <a:latin typeface="PF BeauSans Pro" panose="02000500000000020004" pitchFamily="2" charset="0"/>
              </a:rPr>
              <a:t>	</a:t>
            </a:r>
          </a:p>
        </p:txBody>
      </p:sp>
      <p:sp>
        <p:nvSpPr>
          <p:cNvPr id="55" name="TextBox 54">
            <a:extLst>
              <a:ext uri="{FF2B5EF4-FFF2-40B4-BE49-F238E27FC236}">
                <a16:creationId xmlns:a16="http://schemas.microsoft.com/office/drawing/2014/main" id="{6D158B2E-950A-45C8-B7DB-94D3BA62A3C2}"/>
              </a:ext>
            </a:extLst>
          </p:cNvPr>
          <p:cNvSpPr txBox="1"/>
          <p:nvPr/>
        </p:nvSpPr>
        <p:spPr>
          <a:xfrm>
            <a:off x="656605" y="3693828"/>
            <a:ext cx="6658596" cy="1015663"/>
          </a:xfrm>
          <a:prstGeom prst="rect">
            <a:avLst/>
          </a:prstGeom>
          <a:noFill/>
        </p:spPr>
        <p:txBody>
          <a:bodyPr wrap="square" rtlCol="0">
            <a:spAutoFit/>
          </a:bodyPr>
          <a:lstStyle/>
          <a:p>
            <a:pPr marL="0" marR="0" lvl="0" indent="0" algn="just" rtl="0">
              <a:lnSpc>
                <a:spcPct val="100000"/>
              </a:lnSpc>
              <a:spcBef>
                <a:spcPts val="0"/>
              </a:spcBef>
              <a:spcAft>
                <a:spcPts val="0"/>
              </a:spcAft>
              <a:buNone/>
            </a:pPr>
            <a:r>
              <a:rPr lang="vi-VN" sz="2000" dirty="0">
                <a:solidFill>
                  <a:srgbClr val="ED1B2F"/>
                </a:solidFill>
                <a:latin typeface="FS Magistral Bold" panose="020B0804030204080304" pitchFamily="34" charset="0"/>
              </a:rPr>
              <a:t>Xây dựng 1 platform cho phép người dùng phân tích, sáng tạo nội dung đa thể thức dựa trên giải pháp đám mây (cloud)</a:t>
            </a:r>
            <a:r>
              <a:rPr lang="en-US" sz="2000" dirty="0">
                <a:solidFill>
                  <a:srgbClr val="ED1B2F"/>
                </a:solidFill>
                <a:latin typeface="FS Magistral Bold" panose="020B0804030204080304" pitchFamily="34" charset="0"/>
              </a:rPr>
              <a:t>.</a:t>
            </a:r>
            <a:endParaRPr lang="vi-VN" sz="2000" dirty="0">
              <a:solidFill>
                <a:srgbClr val="ED1B2F"/>
              </a:solidFill>
              <a:latin typeface="FS Magistral Bold" panose="020B0804030204080304" pitchFamily="34" charset="0"/>
            </a:endParaRPr>
          </a:p>
        </p:txBody>
      </p:sp>
      <p:sp>
        <p:nvSpPr>
          <p:cNvPr id="36" name="Rectangle 35">
            <a:extLst>
              <a:ext uri="{FF2B5EF4-FFF2-40B4-BE49-F238E27FC236}">
                <a16:creationId xmlns:a16="http://schemas.microsoft.com/office/drawing/2014/main" id="{2B1E4876-D970-41FE-B881-71B863B6DA82}"/>
              </a:ext>
            </a:extLst>
          </p:cNvPr>
          <p:cNvSpPr/>
          <p:nvPr/>
        </p:nvSpPr>
        <p:spPr>
          <a:xfrm>
            <a:off x="-16935" y="3277113"/>
            <a:ext cx="175366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7" name="TextBox 36">
            <a:extLst>
              <a:ext uri="{FF2B5EF4-FFF2-40B4-BE49-F238E27FC236}">
                <a16:creationId xmlns:a16="http://schemas.microsoft.com/office/drawing/2014/main" id="{B8AEA264-F6FF-46B7-85D2-60F1D92A4661}"/>
              </a:ext>
            </a:extLst>
          </p:cNvPr>
          <p:cNvSpPr txBox="1"/>
          <p:nvPr/>
        </p:nvSpPr>
        <p:spPr>
          <a:xfrm>
            <a:off x="368019" y="2916460"/>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Kết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luận</a:t>
            </a:r>
            <a:endParaRPr lang="en-US" sz="3200" dirty="0">
              <a:solidFill>
                <a:srgbClr val="ED1B2F"/>
              </a:solidFill>
              <a:latin typeface="FS Magistral Bold" panose="020B0804030204080304" pitchFamily="34" charset="0"/>
            </a:endParaRPr>
          </a:p>
        </p:txBody>
      </p:sp>
      <p:cxnSp>
        <p:nvCxnSpPr>
          <p:cNvPr id="38" name="Straight Arrow Connector 37">
            <a:extLst>
              <a:ext uri="{FF2B5EF4-FFF2-40B4-BE49-F238E27FC236}">
                <a16:creationId xmlns:a16="http://schemas.microsoft.com/office/drawing/2014/main" id="{DB213E21-D627-4AF3-AB70-853ED671CB88}"/>
              </a:ext>
            </a:extLst>
          </p:cNvPr>
          <p:cNvCxnSpPr/>
          <p:nvPr/>
        </p:nvCxnSpPr>
        <p:spPr>
          <a:xfrm>
            <a:off x="275604" y="3894512"/>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1A0F096-705A-494C-BFB2-41A2B8AB61F2}"/>
              </a:ext>
            </a:extLst>
          </p:cNvPr>
          <p:cNvSpPr txBox="1"/>
          <p:nvPr/>
        </p:nvSpPr>
        <p:spPr>
          <a:xfrm>
            <a:off x="656605" y="4777769"/>
            <a:ext cx="6658596" cy="707886"/>
          </a:xfrm>
          <a:prstGeom prst="rect">
            <a:avLst/>
          </a:prstGeom>
          <a:noFill/>
        </p:spPr>
        <p:txBody>
          <a:bodyPr wrap="square" rtlCol="0">
            <a:spAutoFit/>
          </a:bodyPr>
          <a:lstStyle/>
          <a:p>
            <a:pPr marL="0" marR="0" lvl="0" indent="0" algn="just" rtl="0">
              <a:lnSpc>
                <a:spcPct val="100000"/>
              </a:lnSpc>
              <a:spcBef>
                <a:spcPts val="0"/>
              </a:spcBef>
              <a:spcAft>
                <a:spcPts val="0"/>
              </a:spcAft>
              <a:buNone/>
            </a:pPr>
            <a:r>
              <a:rPr lang="vi-VN" sz="2000" dirty="0">
                <a:solidFill>
                  <a:srgbClr val="ED1B2F"/>
                </a:solidFill>
                <a:latin typeface="FS Magistral Bold" panose="020B0804030204080304" pitchFamily="34" charset="0"/>
              </a:rPr>
              <a:t>Tích hợp nhiều tiện ích để rút ngắn thời gian phân tích, sản xuất nội dung.</a:t>
            </a:r>
          </a:p>
        </p:txBody>
      </p:sp>
      <p:cxnSp>
        <p:nvCxnSpPr>
          <p:cNvPr id="42" name="Straight Arrow Connector 41">
            <a:extLst>
              <a:ext uri="{FF2B5EF4-FFF2-40B4-BE49-F238E27FC236}">
                <a16:creationId xmlns:a16="http://schemas.microsoft.com/office/drawing/2014/main" id="{AB4C3C48-9FC5-4C50-8FDA-7CBE0C0A34EE}"/>
              </a:ext>
            </a:extLst>
          </p:cNvPr>
          <p:cNvCxnSpPr/>
          <p:nvPr/>
        </p:nvCxnSpPr>
        <p:spPr>
          <a:xfrm>
            <a:off x="275604" y="4978453"/>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pic>
        <p:nvPicPr>
          <p:cNvPr id="43" name="Google Shape;305;p7">
            <a:extLst>
              <a:ext uri="{FF2B5EF4-FFF2-40B4-BE49-F238E27FC236}">
                <a16:creationId xmlns:a16="http://schemas.microsoft.com/office/drawing/2014/main" id="{7372933A-F120-4691-8527-66050015CE69}"/>
              </a:ext>
            </a:extLst>
          </p:cNvPr>
          <p:cNvPicPr preferRelativeResize="0"/>
          <p:nvPr/>
        </p:nvPicPr>
        <p:blipFill rotWithShape="1">
          <a:blip r:embed="rId3">
            <a:alphaModFix/>
          </a:blip>
          <a:srcRect/>
          <a:stretch/>
        </p:blipFill>
        <p:spPr>
          <a:xfrm>
            <a:off x="8094006" y="1743889"/>
            <a:ext cx="3729975" cy="3200318"/>
          </a:xfrm>
          <a:prstGeom prst="rect">
            <a:avLst/>
          </a:prstGeom>
          <a:ln>
            <a:noFill/>
          </a:ln>
          <a:effectLst>
            <a:softEdge rad="112500"/>
          </a:effectLst>
        </p:spPr>
      </p:pic>
    </p:spTree>
    <p:extLst>
      <p:ext uri="{BB962C8B-B14F-4D97-AF65-F5344CB8AC3E}">
        <p14:creationId xmlns:p14="http://schemas.microsoft.com/office/powerpoint/2010/main" val="1236308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background with pink dots&#10;&#10;Description automatically generated">
            <a:extLst>
              <a:ext uri="{FF2B5EF4-FFF2-40B4-BE49-F238E27FC236}">
                <a16:creationId xmlns:a16="http://schemas.microsoft.com/office/drawing/2014/main" id="{BBC1DD5F-F9CF-47B4-8E2A-0A994B352209}"/>
              </a:ext>
            </a:extLst>
          </p:cNvPr>
          <p:cNvPicPr>
            <a:picLocks noChangeAspect="1"/>
          </p:cNvPicPr>
          <p:nvPr/>
        </p:nvPicPr>
        <p:blipFill rotWithShape="1">
          <a:blip r:embed="rId3">
            <a:duotone>
              <a:prstClr val="black"/>
              <a:srgbClr val="C00000">
                <a:tint val="45000"/>
                <a:satMod val="400000"/>
              </a:srgbClr>
            </a:duotone>
            <a:extLst>
              <a:ext uri="{BEBA8EAE-BF5A-486C-A8C5-ECC9F3942E4B}">
                <a14:imgProps xmlns:a14="http://schemas.microsoft.com/office/drawing/2010/main">
                  <a14:imgLayer r:embed="rId4">
                    <a14:imgEffect>
                      <a14:backgroundRemoval t="9271" b="90000" l="10000" r="90000">
                        <a14:foregroundMark x1="26667" y1="9271" x2="26667" y2="9271"/>
                      </a14:backgroundRemoval>
                    </a14:imgEffect>
                  </a14:imgLayer>
                </a14:imgProps>
              </a:ext>
              <a:ext uri="{28A0092B-C50C-407E-A947-70E740481C1C}">
                <a14:useLocalDpi xmlns:a14="http://schemas.microsoft.com/office/drawing/2010/main" val="0"/>
              </a:ext>
            </a:extLst>
          </a:blip>
          <a:srcRect l="3004" t="4662" r="31667" b="68184"/>
          <a:stretch/>
        </p:blipFill>
        <p:spPr>
          <a:xfrm>
            <a:off x="4395007" y="3448853"/>
            <a:ext cx="3487222" cy="1862254"/>
          </a:xfrm>
          <a:prstGeom prst="rect">
            <a:avLst/>
          </a:prstGeom>
        </p:spPr>
      </p:pic>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3661835"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Tổng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quan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sản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phẩm</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pic>
        <p:nvPicPr>
          <p:cNvPr id="1026" name="Picture 2">
            <a:extLst>
              <a:ext uri="{FF2B5EF4-FFF2-40B4-BE49-F238E27FC236}">
                <a16:creationId xmlns:a16="http://schemas.microsoft.com/office/drawing/2014/main" id="{06F929A4-7677-4C7F-8ADE-FF357E9DDA6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8197" b="97450" l="1389" r="95556">
                        <a14:foregroundMark x1="29722" y1="14572" x2="29722" y2="14572"/>
                        <a14:foregroundMark x1="41111" y1="17486" x2="41111" y2="17486"/>
                        <a14:foregroundMark x1="76111" y1="22769" x2="76111" y2="22769"/>
                        <a14:foregroundMark x1="88889" y1="36794" x2="88889" y2="36794"/>
                        <a14:foregroundMark x1="86667" y1="36430" x2="86667" y2="36430"/>
                        <a14:foregroundMark x1="89167" y1="36612" x2="89167" y2="36612"/>
                        <a14:foregroundMark x1="87500" y1="36612" x2="87500" y2="36612"/>
                        <a14:foregroundMark x1="76389" y1="23497" x2="76389" y2="23497"/>
                        <a14:foregroundMark x1="32222" y1="54827" x2="32222" y2="54827"/>
                        <a14:foregroundMark x1="37778" y1="67577" x2="37778" y2="67577"/>
                        <a14:foregroundMark x1="37778" y1="67760" x2="37778" y2="67760"/>
                        <a14:foregroundMark x1="31111" y1="53552" x2="60556" y2="79964"/>
                        <a14:foregroundMark x1="60556" y1="79964" x2="60556" y2="79964"/>
                        <a14:foregroundMark x1="56667" y1="51730" x2="46389" y2="64481"/>
                        <a14:foregroundMark x1="46389" y1="64481" x2="43056" y2="74863"/>
                        <a14:foregroundMark x1="43056" y1="74863" x2="43056" y2="74863"/>
                        <a14:foregroundMark x1="49722" y1="49180" x2="60278" y2="79781"/>
                        <a14:foregroundMark x1="24444" y1="55191" x2="16944" y2="71585"/>
                        <a14:foregroundMark x1="16944" y1="71585" x2="17222" y2="84153"/>
                        <a14:foregroundMark x1="17222" y1="84153" x2="37778" y2="92714"/>
                        <a14:foregroundMark x1="37778" y1="92714" x2="51944" y2="94718"/>
                        <a14:foregroundMark x1="51944" y1="94718" x2="67778" y2="93260"/>
                        <a14:foregroundMark x1="67778" y1="93260" x2="79444" y2="87250"/>
                        <a14:foregroundMark x1="79444" y1="87250" x2="86111" y2="72860"/>
                        <a14:foregroundMark x1="86111" y1="72860" x2="70278" y2="50273"/>
                        <a14:foregroundMark x1="13889" y1="71767" x2="12778" y2="84882"/>
                        <a14:foregroundMark x1="12778" y1="84882" x2="18611" y2="87978"/>
                        <a14:foregroundMark x1="24444" y1="95993" x2="47222" y2="99636"/>
                        <a14:foregroundMark x1="47222" y1="99636" x2="75556" y2="97814"/>
                        <a14:foregroundMark x1="75556" y1="97814" x2="79444" y2="94718"/>
                        <a14:foregroundMark x1="4773" y1="24772" x2="4167" y2="22951"/>
                        <a14:foregroundMark x1="5136" y1="25865" x2="4773" y2="24772"/>
                        <a14:foregroundMark x1="5197" y1="26047" x2="5136" y2="25865"/>
                        <a14:foregroundMark x1="8348" y1="35519" x2="8198" y2="35068"/>
                        <a14:foregroundMark x1="10833" y1="42987" x2="8348" y2="35519"/>
                        <a14:foregroundMark x1="4167" y1="22951" x2="8611" y2="13479"/>
                        <a14:foregroundMark x1="8611" y1="13479" x2="39444" y2="8197"/>
                        <a14:foregroundMark x1="39444" y1="8197" x2="83889" y2="9654"/>
                        <a14:foregroundMark x1="83889" y1="9654" x2="88889" y2="11111"/>
                        <a14:foregroundMark x1="3064" y1="25865" x2="3021" y2="26047"/>
                        <a14:foregroundMark x1="3325" y1="24772" x2="3064" y2="25865"/>
                        <a14:foregroundMark x1="3741" y1="23025" x2="3325" y2="24772"/>
                        <a14:foregroundMark x1="5278" y1="16576" x2="3854" y2="22552"/>
                        <a14:foregroundMark x1="8783" y1="35519" x2="15833" y2="43898"/>
                        <a14:foregroundMark x1="8198" y1="34824" x2="8783" y2="35519"/>
                        <a14:foregroundMark x1="15833" y1="43898" x2="40278" y2="48087"/>
                        <a14:foregroundMark x1="40278" y1="48087" x2="65556" y2="47723"/>
                        <a14:foregroundMark x1="65556" y1="47723" x2="88056" y2="42987"/>
                        <a14:foregroundMark x1="95403" y1="36380" x2="95743" y2="36074"/>
                        <a14:foregroundMark x1="88056" y1="42987" x2="95367" y2="36412"/>
                        <a14:foregroundMark x1="94548" y1="22207" x2="82222" y2="10383"/>
                        <a14:foregroundMark x1="82222" y1="10383" x2="65556" y2="5464"/>
                        <a14:foregroundMark x1="65556" y1="5464" x2="17222" y2="11293"/>
                        <a14:foregroundMark x1="17222" y1="11293" x2="5833" y2="19490"/>
                        <a14:foregroundMark x1="2216" y1="25865" x2="2113" y2="26047"/>
                        <a14:foregroundMark x1="2410" y1="25523" x2="2216" y2="25865"/>
                        <a14:foregroundMark x1="2836" y1="24772" x2="2839" y2="24767"/>
                        <a14:foregroundMark x1="5833" y1="19490" x2="2836" y2="24772"/>
                        <a14:backgroundMark x1="65000" y1="4918" x2="65000" y2="4918"/>
                        <a14:backgroundMark x1="65000" y1="4554" x2="65000" y2="4554"/>
                        <a14:backgroundMark x1="66111" y1="4736" x2="66111" y2="4736"/>
                        <a14:backgroundMark x1="98611" y1="24044" x2="98611" y2="24044"/>
                        <a14:backgroundMark x1="1389" y1="39162" x2="1389" y2="39162"/>
                        <a14:backgroundMark x1="1667" y1="35519" x2="1667" y2="35519"/>
                        <a14:backgroundMark x1="3056" y1="29872" x2="3056" y2="29872"/>
                        <a14:backgroundMark x1="556" y1="25865" x2="556" y2="25865"/>
                        <a14:backgroundMark x1="278" y1="30419" x2="278" y2="30419"/>
                        <a14:backgroundMark x1="1389" y1="30419" x2="1389" y2="30419"/>
                        <a14:backgroundMark x1="0" y1="26776" x2="0" y2="27505"/>
                        <a14:backgroundMark x1="1111" y1="26047" x2="1111" y2="37523"/>
                        <a14:backgroundMark x1="1111" y1="37523" x2="1944" y2="39709"/>
                        <a14:backgroundMark x1="1111" y1="24772" x2="1111" y2="24772"/>
                        <a14:backgroundMark x1="2222" y1="25865" x2="2222" y2="25865"/>
                        <a14:backgroundMark x1="2222" y1="25865" x2="3056" y2="24044"/>
                        <a14:backgroundMark x1="2222" y1="25137" x2="2222" y2="23497"/>
                        <a14:backgroundMark x1="97222" y1="22951" x2="98889" y2="33515"/>
                        <a14:backgroundMark x1="98889" y1="33515" x2="97778" y2="22040"/>
                        <a14:backgroundMark x1="97778" y1="22040" x2="99444" y2="35883"/>
                        <a14:backgroundMark x1="95278" y1="36248" x2="94444" y2="34608"/>
                      </a14:backgroundRemoval>
                    </a14:imgEffect>
                  </a14:imgLayer>
                </a14:imgProps>
              </a:ext>
              <a:ext uri="{28A0092B-C50C-407E-A947-70E740481C1C}">
                <a14:useLocalDpi xmlns:a14="http://schemas.microsoft.com/office/drawing/2010/main" val="0"/>
              </a:ext>
            </a:extLst>
          </a:blip>
          <a:srcRect/>
          <a:stretch>
            <a:fillRect/>
          </a:stretch>
        </p:blipFill>
        <p:spPr bwMode="auto">
          <a:xfrm>
            <a:off x="5269600" y="1943117"/>
            <a:ext cx="1599556" cy="243932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or: Elbow 9">
            <a:extLst>
              <a:ext uri="{FF2B5EF4-FFF2-40B4-BE49-F238E27FC236}">
                <a16:creationId xmlns:a16="http://schemas.microsoft.com/office/drawing/2014/main" id="{4695A3D3-59D2-4368-B228-3ACA000A5DC8}"/>
              </a:ext>
            </a:extLst>
          </p:cNvPr>
          <p:cNvCxnSpPr>
            <a:cxnSpLocks/>
          </p:cNvCxnSpPr>
          <p:nvPr/>
        </p:nvCxnSpPr>
        <p:spPr>
          <a:xfrm rot="10800000">
            <a:off x="4256528" y="1737394"/>
            <a:ext cx="1013075" cy="990873"/>
          </a:xfrm>
          <a:prstGeom prst="bentConnector3">
            <a:avLst>
              <a:gd name="adj1" fmla="val 50000"/>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6AA9F0C-EC21-45B2-8603-FF79C00C1858}"/>
              </a:ext>
            </a:extLst>
          </p:cNvPr>
          <p:cNvSpPr txBox="1"/>
          <p:nvPr/>
        </p:nvSpPr>
        <p:spPr>
          <a:xfrm>
            <a:off x="2638999" y="1423981"/>
            <a:ext cx="2726780" cy="523220"/>
          </a:xfrm>
          <a:prstGeom prst="rect">
            <a:avLst/>
          </a:prstGeom>
          <a:noFill/>
        </p:spPr>
        <p:txBody>
          <a:bodyPr wrap="square" rtlCol="0">
            <a:spAutoFit/>
          </a:bodyPr>
          <a:lstStyle/>
          <a:p>
            <a:r>
              <a:rPr lang="en-US" sz="2800" b="1" dirty="0" err="1">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Tôn</a:t>
            </a:r>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 </a:t>
            </a:r>
            <a:r>
              <a:rPr lang="en-US" sz="2800" b="1" dirty="0" err="1">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chỉ</a:t>
            </a:r>
            <a:endPar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endParaRPr>
          </a:p>
        </p:txBody>
      </p:sp>
      <p:sp>
        <p:nvSpPr>
          <p:cNvPr id="44" name="TextBox 43">
            <a:extLst>
              <a:ext uri="{FF2B5EF4-FFF2-40B4-BE49-F238E27FC236}">
                <a16:creationId xmlns:a16="http://schemas.microsoft.com/office/drawing/2014/main" id="{DCE0F78B-FACC-4B47-B135-BA0EEC8B57AB}"/>
              </a:ext>
            </a:extLst>
          </p:cNvPr>
          <p:cNvSpPr txBox="1"/>
          <p:nvPr/>
        </p:nvSpPr>
        <p:spPr>
          <a:xfrm>
            <a:off x="409004" y="1947201"/>
            <a:ext cx="4385275" cy="338554"/>
          </a:xfrm>
          <a:prstGeom prst="rect">
            <a:avLst/>
          </a:prstGeom>
          <a:noFill/>
        </p:spPr>
        <p:txBody>
          <a:bodyPr wrap="square" rtlCol="0">
            <a:spAutoFit/>
          </a:bodyPr>
          <a:lstStyle/>
          <a:p>
            <a:pPr marL="0" lvl="1" algn="just" rtl="0">
              <a:spcAft>
                <a:spcPts val="600"/>
              </a:spcAft>
              <a:buSzPts val="1800"/>
            </a:pPr>
            <a:r>
              <a:rPr lang="en-US" sz="1600" dirty="0">
                <a:solidFill>
                  <a:schemeClr val="dk1"/>
                </a:solidFill>
                <a:latin typeface="FS Magistral Medium" panose="020B0704030204080304" pitchFamily="34" charset="0"/>
              </a:rPr>
              <a:t>ĐƠN GIẢN – LINH HOẠT – HIỆU QUẢ </a:t>
            </a:r>
            <a:endParaRPr lang="vi-VN" sz="1600" dirty="0">
              <a:solidFill>
                <a:schemeClr val="dk1"/>
              </a:solidFill>
              <a:latin typeface="PF BeauSans Pro" panose="02000500000000020004" pitchFamily="2" charset="0"/>
            </a:endParaRPr>
          </a:p>
        </p:txBody>
      </p:sp>
      <p:cxnSp>
        <p:nvCxnSpPr>
          <p:cNvPr id="46" name="Connector: Elbow 45">
            <a:extLst>
              <a:ext uri="{FF2B5EF4-FFF2-40B4-BE49-F238E27FC236}">
                <a16:creationId xmlns:a16="http://schemas.microsoft.com/office/drawing/2014/main" id="{3939ED24-304B-41A5-A169-1859C3DF7DF2}"/>
              </a:ext>
            </a:extLst>
          </p:cNvPr>
          <p:cNvCxnSpPr>
            <a:cxnSpLocks/>
          </p:cNvCxnSpPr>
          <p:nvPr/>
        </p:nvCxnSpPr>
        <p:spPr>
          <a:xfrm rot="10800000" flipV="1">
            <a:off x="4395010" y="3735575"/>
            <a:ext cx="919941" cy="252224"/>
          </a:xfrm>
          <a:prstGeom prst="bentConnector3">
            <a:avLst>
              <a:gd name="adj1" fmla="val 50000"/>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E7CC94-9F2A-4D67-8D57-BE14F11BF2F6}"/>
              </a:ext>
            </a:extLst>
          </p:cNvPr>
          <p:cNvSpPr txBox="1"/>
          <p:nvPr/>
        </p:nvSpPr>
        <p:spPr>
          <a:xfrm>
            <a:off x="3134299" y="3099986"/>
            <a:ext cx="1420070" cy="523220"/>
          </a:xfrm>
          <a:prstGeom prst="rect">
            <a:avLst/>
          </a:prstGeom>
          <a:noFill/>
        </p:spPr>
        <p:txBody>
          <a:bodyPr wrap="square" rtlCol="0">
            <a:spAutoFit/>
          </a:bodyPr>
          <a:lstStyle/>
          <a:p>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USP</a:t>
            </a:r>
          </a:p>
        </p:txBody>
      </p:sp>
      <p:sp>
        <p:nvSpPr>
          <p:cNvPr id="48" name="TextBox 47">
            <a:extLst>
              <a:ext uri="{FF2B5EF4-FFF2-40B4-BE49-F238E27FC236}">
                <a16:creationId xmlns:a16="http://schemas.microsoft.com/office/drawing/2014/main" id="{99E54676-7553-451D-B533-747B7676E6A6}"/>
              </a:ext>
            </a:extLst>
          </p:cNvPr>
          <p:cNvSpPr txBox="1"/>
          <p:nvPr/>
        </p:nvSpPr>
        <p:spPr>
          <a:xfrm>
            <a:off x="266700" y="3612897"/>
            <a:ext cx="3873500" cy="923330"/>
          </a:xfrm>
          <a:prstGeom prst="rect">
            <a:avLst/>
          </a:prstGeom>
          <a:noFill/>
        </p:spPr>
        <p:txBody>
          <a:bodyPr wrap="square" rtlCol="0">
            <a:spAutoFit/>
          </a:bodyPr>
          <a:lstStyle/>
          <a:p>
            <a:pPr marL="0" lvl="1" algn="r" rtl="0">
              <a:spcBef>
                <a:spcPts val="0"/>
              </a:spcBef>
              <a:spcAft>
                <a:spcPts val="0"/>
              </a:spcAft>
              <a:buSzPts val="1800"/>
            </a:pPr>
            <a:r>
              <a:rPr lang="vi-VN" sz="1800" dirty="0">
                <a:solidFill>
                  <a:schemeClr val="dk1"/>
                </a:solidFill>
                <a:latin typeface="PF BeauSans Pro" panose="02000500000000020004" pitchFamily="2" charset="0"/>
              </a:rPr>
              <a:t>Hỗ trợ người dùng tạo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chỉnh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sửa</a:t>
            </a:r>
            <a:r>
              <a:rPr lang="vi-VN" sz="1800" dirty="0">
                <a:solidFill>
                  <a:schemeClr val="dk1"/>
                </a:solidFill>
                <a:latin typeface="PF BeauSans Pro" panose="02000500000000020004" pitchFamily="2" charset="0"/>
              </a:rPr>
              <a:t> nội dung</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đa</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thể</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thức</a:t>
            </a:r>
            <a:r>
              <a:rPr lang="en-US" sz="1800" dirty="0">
                <a:solidFill>
                  <a:schemeClr val="dk1"/>
                </a:solidFill>
                <a:latin typeface="PF BeauSans Pro" panose="02000500000000020004" pitchFamily="2" charset="0"/>
              </a:rPr>
              <a:t> </a:t>
            </a:r>
            <a:r>
              <a:rPr lang="vi-VN" sz="1800" dirty="0">
                <a:solidFill>
                  <a:schemeClr val="dk1"/>
                </a:solidFill>
                <a:latin typeface="PF BeauSans Pro" panose="02000500000000020004" pitchFamily="2" charset="0"/>
              </a:rPr>
              <a:t>một cách </a:t>
            </a:r>
            <a:r>
              <a:rPr lang="vi-VN" sz="1800" b="1" dirty="0">
                <a:solidFill>
                  <a:srgbClr val="FF0000"/>
                </a:solidFill>
                <a:latin typeface="PF BeauSans Pro" panose="02000500000000020004" pitchFamily="2" charset="0"/>
              </a:rPr>
              <a:t>nhanh chóng và dễ dàng.</a:t>
            </a:r>
          </a:p>
        </p:txBody>
      </p:sp>
      <p:sp>
        <p:nvSpPr>
          <p:cNvPr id="49" name="TextBox 48">
            <a:extLst>
              <a:ext uri="{FF2B5EF4-FFF2-40B4-BE49-F238E27FC236}">
                <a16:creationId xmlns:a16="http://schemas.microsoft.com/office/drawing/2014/main" id="{3A22B529-A2D9-4641-8D99-8C529E914CBC}"/>
              </a:ext>
            </a:extLst>
          </p:cNvPr>
          <p:cNvSpPr txBox="1"/>
          <p:nvPr/>
        </p:nvSpPr>
        <p:spPr>
          <a:xfrm>
            <a:off x="253628" y="4556431"/>
            <a:ext cx="3873500" cy="1200329"/>
          </a:xfrm>
          <a:prstGeom prst="rect">
            <a:avLst/>
          </a:prstGeom>
          <a:noFill/>
        </p:spPr>
        <p:txBody>
          <a:bodyPr wrap="square" rtlCol="0">
            <a:spAutoFit/>
          </a:bodyPr>
          <a:lstStyle/>
          <a:p>
            <a:pPr marL="0" lvl="1" algn="r" rtl="0">
              <a:spcBef>
                <a:spcPts val="0"/>
              </a:spcBef>
              <a:spcAft>
                <a:spcPts val="0"/>
              </a:spcAft>
              <a:buSzPts val="1800"/>
            </a:pPr>
            <a:r>
              <a:rPr lang="vi-VN" sz="1800" b="1" dirty="0">
                <a:solidFill>
                  <a:srgbClr val="FF0000"/>
                </a:solidFill>
                <a:latin typeface="PF BeauSans Pro" panose="02000500000000020004" pitchFamily="2" charset="0"/>
              </a:rPr>
              <a:t>Đảm bảo an toàn</a:t>
            </a:r>
            <a:r>
              <a:rPr lang="vi-VN" sz="1800" dirty="0">
                <a:solidFill>
                  <a:schemeClr val="dk1"/>
                </a:solidFill>
                <a:latin typeface="PF BeauSans Pro" panose="02000500000000020004" pitchFamily="2" charset="0"/>
              </a:rPr>
              <a:t> cho nội dung của người sáng tạo, đồng thời cung cấp thư viện nội dung đa dạng, chất lượng cao.</a:t>
            </a:r>
            <a:endParaRPr lang="vi-VN" sz="1800" b="1" dirty="0">
              <a:solidFill>
                <a:srgbClr val="FF0000"/>
              </a:solidFill>
              <a:latin typeface="PF BeauSans Pro" panose="02000500000000020004" pitchFamily="2" charset="0"/>
            </a:endParaRPr>
          </a:p>
        </p:txBody>
      </p:sp>
      <p:cxnSp>
        <p:nvCxnSpPr>
          <p:cNvPr id="50" name="Connector: Elbow 49">
            <a:extLst>
              <a:ext uri="{FF2B5EF4-FFF2-40B4-BE49-F238E27FC236}">
                <a16:creationId xmlns:a16="http://schemas.microsoft.com/office/drawing/2014/main" id="{66CC1044-E1A2-48C6-B8DA-C174AAB2BDE1}"/>
              </a:ext>
            </a:extLst>
          </p:cNvPr>
          <p:cNvCxnSpPr>
            <a:cxnSpLocks/>
          </p:cNvCxnSpPr>
          <p:nvPr/>
        </p:nvCxnSpPr>
        <p:spPr>
          <a:xfrm flipV="1">
            <a:off x="6747696" y="1303501"/>
            <a:ext cx="1176628" cy="928323"/>
          </a:xfrm>
          <a:prstGeom prst="bentConnector3">
            <a:avLst>
              <a:gd name="adj1" fmla="val 50000"/>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2F45531-C389-4169-9DDA-C9F392EB6347}"/>
              </a:ext>
            </a:extLst>
          </p:cNvPr>
          <p:cNvSpPr txBox="1"/>
          <p:nvPr/>
        </p:nvSpPr>
        <p:spPr>
          <a:xfrm>
            <a:off x="7976292" y="933157"/>
            <a:ext cx="2726780" cy="523220"/>
          </a:xfrm>
          <a:prstGeom prst="rect">
            <a:avLst/>
          </a:prstGeom>
          <a:noFill/>
        </p:spPr>
        <p:txBody>
          <a:bodyPr wrap="square" rtlCol="0">
            <a:spAutoFit/>
          </a:bodyPr>
          <a:lstStyle/>
          <a:p>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Target users</a:t>
            </a:r>
          </a:p>
        </p:txBody>
      </p:sp>
      <p:sp>
        <p:nvSpPr>
          <p:cNvPr id="58" name="TextBox 57">
            <a:extLst>
              <a:ext uri="{FF2B5EF4-FFF2-40B4-BE49-F238E27FC236}">
                <a16:creationId xmlns:a16="http://schemas.microsoft.com/office/drawing/2014/main" id="{8EAEEB90-658C-4905-80AD-626FAA165FBE}"/>
              </a:ext>
            </a:extLst>
          </p:cNvPr>
          <p:cNvSpPr txBox="1"/>
          <p:nvPr/>
        </p:nvSpPr>
        <p:spPr>
          <a:xfrm>
            <a:off x="7976292" y="1482478"/>
            <a:ext cx="3873500" cy="1200329"/>
          </a:xfrm>
          <a:prstGeom prst="rect">
            <a:avLst/>
          </a:prstGeom>
          <a:noFill/>
        </p:spPr>
        <p:txBody>
          <a:bodyPr wrap="square" rtlCol="0">
            <a:spAutoFit/>
          </a:bodyPr>
          <a:lstStyle/>
          <a:p>
            <a:pPr marL="285750" lvl="1" indent="-285750" rtl="0">
              <a:spcBef>
                <a:spcPts val="0"/>
              </a:spcBef>
              <a:spcAft>
                <a:spcPts val="0"/>
              </a:spcAft>
              <a:buSzPts val="1800"/>
              <a:buFont typeface="Arial" panose="020B0604020202020204" pitchFamily="34" charset="0"/>
              <a:buChar char="•"/>
            </a:pPr>
            <a:r>
              <a:rPr lang="en-US" sz="1800" dirty="0" err="1">
                <a:solidFill>
                  <a:schemeClr val="dk1"/>
                </a:solidFill>
                <a:latin typeface="PF BeauSans Pro" panose="02000500000000020004" pitchFamily="2" charset="0"/>
              </a:rPr>
              <a:t>Nội</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bộ</a:t>
            </a:r>
            <a:r>
              <a:rPr lang="en-US" sz="1800" dirty="0">
                <a:solidFill>
                  <a:schemeClr val="dk1"/>
                </a:solidFill>
                <a:latin typeface="PF BeauSans Pro" panose="02000500000000020004" pitchFamily="2" charset="0"/>
              </a:rPr>
              <a:t> Viettel</a:t>
            </a:r>
          </a:p>
          <a:p>
            <a:pPr marL="285750" lvl="1" indent="-285750">
              <a:buSzPts val="1800"/>
              <a:buFont typeface="Arial" panose="020B0604020202020204" pitchFamily="34" charset="0"/>
              <a:buChar char="•"/>
            </a:pPr>
            <a:r>
              <a:rPr lang="en-US" sz="1800" dirty="0" err="1">
                <a:solidFill>
                  <a:schemeClr val="dk1"/>
                </a:solidFill>
                <a:latin typeface="PF BeauSans Pro" panose="02000500000000020004" pitchFamily="2" charset="0"/>
              </a:rPr>
              <a:t>Đối</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tác</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của</a:t>
            </a:r>
            <a:r>
              <a:rPr lang="en-US" sz="1800" dirty="0">
                <a:solidFill>
                  <a:schemeClr val="dk1"/>
                </a:solidFill>
                <a:latin typeface="PF BeauSans Pro" panose="02000500000000020004" pitchFamily="2" charset="0"/>
              </a:rPr>
              <a:t> Viettel</a:t>
            </a:r>
          </a:p>
          <a:p>
            <a:pPr marL="285750" lvl="1" indent="-285750" rtl="0">
              <a:spcBef>
                <a:spcPts val="0"/>
              </a:spcBef>
              <a:spcAft>
                <a:spcPts val="0"/>
              </a:spcAft>
              <a:buSzPts val="1800"/>
              <a:buFont typeface="Arial" panose="020B0604020202020204" pitchFamily="34" charset="0"/>
              <a:buChar char="•"/>
            </a:pPr>
            <a:r>
              <a:rPr lang="en-US" sz="1800" dirty="0" err="1">
                <a:solidFill>
                  <a:schemeClr val="dk1"/>
                </a:solidFill>
                <a:latin typeface="PF BeauSans Pro" panose="02000500000000020004" pitchFamily="2" charset="0"/>
              </a:rPr>
              <a:t>Cá</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nhân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sáng</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tạo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nội</a:t>
            </a:r>
            <a:r>
              <a:rPr lang="en-US" sz="1800" dirty="0">
                <a:solidFill>
                  <a:schemeClr val="dk1"/>
                </a:solidFill>
                <a:latin typeface="PF BeauSans Pro" panose="02000500000000020004" pitchFamily="2" charset="0"/>
              </a:rPr>
              <a:t> dung</a:t>
            </a:r>
          </a:p>
          <a:p>
            <a:pPr marL="285750" lvl="1" indent="-285750" rtl="0">
              <a:spcBef>
                <a:spcPts val="0"/>
              </a:spcBef>
              <a:spcAft>
                <a:spcPts val="0"/>
              </a:spcAft>
              <a:buSzPts val="1800"/>
              <a:buFont typeface="Arial" panose="020B0604020202020204" pitchFamily="34" charset="0"/>
              <a:buChar char="•"/>
            </a:pPr>
            <a:r>
              <a:rPr lang="en-US" dirty="0" err="1">
                <a:solidFill>
                  <a:schemeClr val="dk1"/>
                </a:solidFill>
                <a:latin typeface="PF BeauSans Pro" panose="02000500000000020004" pitchFamily="2" charset="0"/>
              </a:rPr>
              <a:t>Doanh</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nghiệp</a:t>
            </a:r>
            <a:endParaRPr lang="vi-VN" sz="1800" dirty="0">
              <a:solidFill>
                <a:srgbClr val="FF0000"/>
              </a:solidFill>
              <a:latin typeface="PF BeauSans Pro" panose="02000500000000020004" pitchFamily="2" charset="0"/>
            </a:endParaRPr>
          </a:p>
        </p:txBody>
      </p:sp>
      <p:sp>
        <p:nvSpPr>
          <p:cNvPr id="59" name="Rectangle: Rounded Corners 58">
            <a:extLst>
              <a:ext uri="{FF2B5EF4-FFF2-40B4-BE49-F238E27FC236}">
                <a16:creationId xmlns:a16="http://schemas.microsoft.com/office/drawing/2014/main" id="{D96087A5-A37C-41AE-962E-924FCD3525E3}"/>
              </a:ext>
            </a:extLst>
          </p:cNvPr>
          <p:cNvSpPr/>
          <p:nvPr/>
        </p:nvSpPr>
        <p:spPr>
          <a:xfrm>
            <a:off x="7860792" y="3262259"/>
            <a:ext cx="5293133" cy="2684611"/>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Rounded Corners 59">
            <a:extLst>
              <a:ext uri="{FF2B5EF4-FFF2-40B4-BE49-F238E27FC236}">
                <a16:creationId xmlns:a16="http://schemas.microsoft.com/office/drawing/2014/main" id="{789D47C8-7C93-4686-B7E3-92A66B6FDAFC}"/>
              </a:ext>
            </a:extLst>
          </p:cNvPr>
          <p:cNvSpPr/>
          <p:nvPr/>
        </p:nvSpPr>
        <p:spPr>
          <a:xfrm>
            <a:off x="7628247" y="3167574"/>
            <a:ext cx="5293133" cy="268461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1D644136-69A9-432C-B7D4-741D3E1FD84C}"/>
              </a:ext>
            </a:extLst>
          </p:cNvPr>
          <p:cNvSpPr txBox="1"/>
          <p:nvPr/>
        </p:nvSpPr>
        <p:spPr>
          <a:xfrm>
            <a:off x="8578210" y="3274018"/>
            <a:ext cx="3737653"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err="1">
                <a:solidFill>
                  <a:srgbClr val="B02929"/>
                </a:solidFill>
                <a:latin typeface="FS Magistral Bold" panose="020B0804030204080304" pitchFamily="34" charset="0"/>
              </a:rPr>
              <a:t>Lợi</a:t>
            </a:r>
            <a:r>
              <a:rPr lang="en-US" sz="2400" dirty="0">
                <a:solidFill>
                  <a:srgbClr val="B02929"/>
                </a:solidFill>
                <a:latin typeface="FS Magistral Bold" panose="020B0804030204080304" pitchFamily="34" charset="0"/>
              </a:rPr>
              <a:t> </a:t>
            </a:r>
            <a:r>
              <a:rPr lang="en-US" sz="2400" dirty="0" err="1">
                <a:solidFill>
                  <a:srgbClr val="B02929"/>
                </a:solidFill>
                <a:latin typeface="FS Magistral Bold" panose="020B0804030204080304" pitchFamily="34" charset="0"/>
              </a:rPr>
              <a:t>thế</a:t>
            </a:r>
            <a:r>
              <a:rPr lang="en-US" sz="2400" dirty="0">
                <a:solidFill>
                  <a:srgbClr val="B02929"/>
                </a:solidFill>
                <a:latin typeface="FS Magistral Bold" panose="020B0804030204080304" pitchFamily="34" charset="0"/>
              </a:rPr>
              <a:t> </a:t>
            </a:r>
            <a:r>
              <a:rPr lang="en-US" sz="2400" dirty="0" err="1">
                <a:solidFill>
                  <a:srgbClr val="B02929"/>
                </a:solidFill>
                <a:latin typeface="FS Magistral Bold" panose="020B0804030204080304" pitchFamily="34" charset="0"/>
              </a:rPr>
              <a:t>cạnh</a:t>
            </a:r>
            <a:r>
              <a:rPr lang="en-US" sz="2400" dirty="0">
                <a:solidFill>
                  <a:srgbClr val="B02929"/>
                </a:solidFill>
                <a:latin typeface="FS Magistral Bold" panose="020B0804030204080304" pitchFamily="34" charset="0"/>
              </a:rPr>
              <a:t> </a:t>
            </a:r>
            <a:r>
              <a:rPr lang="en-US" sz="2400" dirty="0" err="1">
                <a:solidFill>
                  <a:srgbClr val="B02929"/>
                </a:solidFill>
                <a:latin typeface="FS Magistral Bold" panose="020B0804030204080304" pitchFamily="34" charset="0"/>
              </a:rPr>
              <a:t>tranh</a:t>
            </a:r>
            <a:endParaRPr lang="en-US" sz="2400" dirty="0">
              <a:solidFill>
                <a:srgbClr val="B02929"/>
              </a:solidFill>
              <a:latin typeface="FS Magistral Bold" panose="020B0804030204080304" pitchFamily="34" charset="0"/>
            </a:endParaRPr>
          </a:p>
        </p:txBody>
      </p:sp>
      <p:sp>
        <p:nvSpPr>
          <p:cNvPr id="62" name="TextBox 61">
            <a:extLst>
              <a:ext uri="{FF2B5EF4-FFF2-40B4-BE49-F238E27FC236}">
                <a16:creationId xmlns:a16="http://schemas.microsoft.com/office/drawing/2014/main" id="{6D71458F-8F96-4932-962C-9708CEA26D8A}"/>
              </a:ext>
            </a:extLst>
          </p:cNvPr>
          <p:cNvSpPr txBox="1"/>
          <p:nvPr/>
        </p:nvSpPr>
        <p:spPr>
          <a:xfrm>
            <a:off x="7882228" y="3763846"/>
            <a:ext cx="4136284" cy="1846659"/>
          </a:xfrm>
          <a:prstGeom prst="rect">
            <a:avLst/>
          </a:prstGeom>
          <a:noFill/>
        </p:spPr>
        <p:txBody>
          <a:bodyPr wrap="square" rtlCol="0">
            <a:spAutoFit/>
          </a:bodyPr>
          <a:lstStyle/>
          <a:p>
            <a:pPr marL="0" lvl="1" algn="just" rtl="0">
              <a:spcBef>
                <a:spcPts val="0"/>
              </a:spcBef>
              <a:spcAft>
                <a:spcPts val="0"/>
              </a:spcAft>
              <a:buSzPts val="1800"/>
            </a:pPr>
            <a:r>
              <a:rPr lang="vi-VN" sz="1600" dirty="0">
                <a:solidFill>
                  <a:schemeClr val="dk1"/>
                </a:solidFill>
                <a:latin typeface="PF BeauSans Pro" panose="02000500000000020004" pitchFamily="2" charset="0"/>
              </a:rPr>
              <a:t>Tập trung vào thị trường Việt Nam, hiểu rõ tâm lý và nhu cầu của người dùng.</a:t>
            </a:r>
            <a:endParaRPr lang="en-US" sz="1600" dirty="0">
              <a:solidFill>
                <a:schemeClr val="dk1"/>
              </a:solidFill>
              <a:latin typeface="PF BeauSans Pro" panose="02000500000000020004" pitchFamily="2" charset="0"/>
            </a:endParaRPr>
          </a:p>
          <a:p>
            <a:pPr marL="0" lvl="1" algn="just" rtl="0">
              <a:spcBef>
                <a:spcPts val="0"/>
              </a:spcBef>
              <a:spcAft>
                <a:spcPts val="0"/>
              </a:spcAft>
              <a:buSzPts val="1800"/>
            </a:pPr>
            <a:endParaRPr lang="en-US" sz="900" dirty="0">
              <a:solidFill>
                <a:schemeClr val="dk1"/>
              </a:solidFill>
              <a:latin typeface="PF BeauSans Pro" panose="02000500000000020004" pitchFamily="2" charset="0"/>
            </a:endParaRPr>
          </a:p>
          <a:p>
            <a:pPr marL="0" lvl="1" algn="just" rtl="0">
              <a:spcBef>
                <a:spcPts val="0"/>
              </a:spcBef>
              <a:spcAft>
                <a:spcPts val="0"/>
              </a:spcAft>
              <a:buSzPts val="1800"/>
            </a:pPr>
            <a:r>
              <a:rPr lang="vi-VN" sz="1600" dirty="0">
                <a:latin typeface="PF BeauSans Pro" panose="02000500000000020004" pitchFamily="2" charset="0"/>
              </a:rPr>
              <a:t>Kết hợp nhiều tính năng hữu ích trong một nền tảng duy nhất.</a:t>
            </a:r>
            <a:endParaRPr lang="en-US" sz="1600" dirty="0">
              <a:latin typeface="PF BeauSans Pro" panose="02000500000000020004" pitchFamily="2" charset="0"/>
            </a:endParaRPr>
          </a:p>
          <a:p>
            <a:pPr marL="0" lvl="1" algn="just" rtl="0">
              <a:spcBef>
                <a:spcPts val="0"/>
              </a:spcBef>
              <a:spcAft>
                <a:spcPts val="0"/>
              </a:spcAft>
              <a:buSzPts val="1800"/>
            </a:pPr>
            <a:endParaRPr lang="en-US" sz="900" dirty="0">
              <a:latin typeface="PF BeauSans Pro" panose="02000500000000020004" pitchFamily="2" charset="0"/>
            </a:endParaRPr>
          </a:p>
          <a:p>
            <a:pPr marL="0" lvl="1" algn="just" rtl="0">
              <a:spcBef>
                <a:spcPts val="0"/>
              </a:spcBef>
              <a:spcAft>
                <a:spcPts val="0"/>
              </a:spcAft>
              <a:buSzPts val="1800"/>
            </a:pPr>
            <a:r>
              <a:rPr lang="vi-VN" sz="1600" dirty="0">
                <a:latin typeface="PF BeauSans Pro" panose="02000500000000020004" pitchFamily="2" charset="0"/>
              </a:rPr>
              <a:t>Giao diện thân thiện, dễ dàng thao tác, phù hợp với cả người mới bắt đầu.</a:t>
            </a:r>
          </a:p>
        </p:txBody>
      </p:sp>
    </p:spTree>
    <p:extLst>
      <p:ext uri="{BB962C8B-B14F-4D97-AF65-F5344CB8AC3E}">
        <p14:creationId xmlns:p14="http://schemas.microsoft.com/office/powerpoint/2010/main" val="2363530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3661835"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Nền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tảng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công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nghệ</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59" name="Rectangle: Rounded Corners 58">
            <a:extLst>
              <a:ext uri="{FF2B5EF4-FFF2-40B4-BE49-F238E27FC236}">
                <a16:creationId xmlns:a16="http://schemas.microsoft.com/office/drawing/2014/main" id="{D96087A5-A37C-41AE-962E-924FCD3525E3}"/>
              </a:ext>
            </a:extLst>
          </p:cNvPr>
          <p:cNvSpPr/>
          <p:nvPr/>
        </p:nvSpPr>
        <p:spPr>
          <a:xfrm>
            <a:off x="836340" y="1706137"/>
            <a:ext cx="6157738" cy="3866623"/>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Rounded Corners 59">
            <a:extLst>
              <a:ext uri="{FF2B5EF4-FFF2-40B4-BE49-F238E27FC236}">
                <a16:creationId xmlns:a16="http://schemas.microsoft.com/office/drawing/2014/main" id="{789D47C8-7C93-4686-B7E3-92A66B6FDAFC}"/>
              </a:ext>
            </a:extLst>
          </p:cNvPr>
          <p:cNvSpPr/>
          <p:nvPr/>
        </p:nvSpPr>
        <p:spPr>
          <a:xfrm>
            <a:off x="368019" y="1552870"/>
            <a:ext cx="6491612" cy="3866623"/>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1D644136-69A9-432C-B7D4-741D3E1FD84C}"/>
              </a:ext>
            </a:extLst>
          </p:cNvPr>
          <p:cNvSpPr txBox="1"/>
          <p:nvPr/>
        </p:nvSpPr>
        <p:spPr>
          <a:xfrm>
            <a:off x="598183" y="1794155"/>
            <a:ext cx="6744350" cy="430887"/>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vi-VN" sz="2200" dirty="0">
                <a:solidFill>
                  <a:srgbClr val="B02929"/>
                </a:solidFill>
                <a:latin typeface="FS Magistral Bold" panose="020B0804030204080304" pitchFamily="34" charset="0"/>
              </a:rPr>
              <a:t>Platform sẽ được tích hợp các công nghệ AI</a:t>
            </a:r>
            <a:r>
              <a:rPr lang="en-US" sz="2200" dirty="0">
                <a:solidFill>
                  <a:srgbClr val="B02929"/>
                </a:solidFill>
                <a:latin typeface="FS Magistral Bold" panose="020B0804030204080304" pitchFamily="34" charset="0"/>
              </a:rPr>
              <a:t>:</a:t>
            </a:r>
          </a:p>
        </p:txBody>
      </p:sp>
      <p:sp>
        <p:nvSpPr>
          <p:cNvPr id="62" name="TextBox 61">
            <a:extLst>
              <a:ext uri="{FF2B5EF4-FFF2-40B4-BE49-F238E27FC236}">
                <a16:creationId xmlns:a16="http://schemas.microsoft.com/office/drawing/2014/main" id="{6D71458F-8F96-4932-962C-9708CEA26D8A}"/>
              </a:ext>
            </a:extLst>
          </p:cNvPr>
          <p:cNvSpPr txBox="1"/>
          <p:nvPr/>
        </p:nvSpPr>
        <p:spPr>
          <a:xfrm>
            <a:off x="874514" y="2329204"/>
            <a:ext cx="5729486" cy="2634054"/>
          </a:xfrm>
          <a:prstGeom prst="rect">
            <a:avLst/>
          </a:prstGeom>
          <a:noFill/>
        </p:spPr>
        <p:txBody>
          <a:bodyPr wrap="square" rtlCol="0">
            <a:spAutoFit/>
          </a:bodyPr>
          <a:lstStyle/>
          <a:p>
            <a:pPr marL="285750" lvl="1" indent="-285750" algn="just" rtl="0">
              <a:lnSpc>
                <a:spcPct val="150000"/>
              </a:lnSpc>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Mô hình ngôn ngữ lớn (Large Language Model)</a:t>
            </a:r>
          </a:p>
          <a:p>
            <a:pPr marL="285750" lvl="1" indent="-285750" algn="just" rtl="0">
              <a:lnSpc>
                <a:spcPct val="150000"/>
              </a:lnSpc>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Multimodal Large Language Model</a:t>
            </a:r>
          </a:p>
          <a:p>
            <a:pPr marL="285750" lvl="1" indent="-285750" algn="just" rtl="0">
              <a:lnSpc>
                <a:spcPct val="150000"/>
              </a:lnSpc>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Generative AI: hình ảnh, âm thanh</a:t>
            </a:r>
          </a:p>
          <a:p>
            <a:pPr marL="285750" lvl="1" indent="-285750" algn="just" rtl="0">
              <a:lnSpc>
                <a:spcPct val="150000"/>
              </a:lnSpc>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Xử lý ảnh, video, xử lý ngôn ngữ tự nhiên</a:t>
            </a:r>
          </a:p>
          <a:p>
            <a:pPr marL="285750" lvl="1" indent="-285750" algn="just" rtl="0">
              <a:lnSpc>
                <a:spcPct val="150000"/>
              </a:lnSpc>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MC ảo</a:t>
            </a:r>
          </a:p>
          <a:p>
            <a:pPr marL="285750" lvl="1" indent="-285750" algn="just" rtl="0">
              <a:lnSpc>
                <a:spcPct val="150000"/>
              </a:lnSpc>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Có thể tích hợp mở rộng với các nền tảng như Chat GPT, Gemini, Copilot, Mid journey…</a:t>
            </a:r>
          </a:p>
        </p:txBody>
      </p:sp>
      <p:pic>
        <p:nvPicPr>
          <p:cNvPr id="27" name="Google Shape;314;p17">
            <a:extLst>
              <a:ext uri="{FF2B5EF4-FFF2-40B4-BE49-F238E27FC236}">
                <a16:creationId xmlns:a16="http://schemas.microsoft.com/office/drawing/2014/main" id="{2E0BF6B4-B20A-410B-BA3A-519A40C60DBE}"/>
              </a:ext>
            </a:extLst>
          </p:cNvPr>
          <p:cNvPicPr preferRelativeResize="0"/>
          <p:nvPr/>
        </p:nvPicPr>
        <p:blipFill rotWithShape="1">
          <a:blip r:embed="rId3">
            <a:alphaModFix/>
          </a:blip>
          <a:srcRect/>
          <a:stretch/>
        </p:blipFill>
        <p:spPr>
          <a:xfrm>
            <a:off x="7409439" y="1464866"/>
            <a:ext cx="4239527" cy="4107894"/>
          </a:xfrm>
          <a:prstGeom prst="rect">
            <a:avLst/>
          </a:prstGeom>
          <a:noFill/>
          <a:ln>
            <a:noFill/>
          </a:ln>
        </p:spPr>
      </p:pic>
    </p:spTree>
    <p:extLst>
      <p:ext uri="{BB962C8B-B14F-4D97-AF65-F5344CB8AC3E}">
        <p14:creationId xmlns:p14="http://schemas.microsoft.com/office/powerpoint/2010/main" val="2250483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Đề</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xuất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năng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theo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khúc</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pSp>
        <p:nvGrpSpPr>
          <p:cNvPr id="3" name="Group 2">
            <a:extLst>
              <a:ext uri="{FF2B5EF4-FFF2-40B4-BE49-F238E27FC236}">
                <a16:creationId xmlns:a16="http://schemas.microsoft.com/office/drawing/2014/main" id="{E7FB3DB3-A462-4E82-ABD5-003F861AA3BD}"/>
              </a:ext>
            </a:extLst>
          </p:cNvPr>
          <p:cNvGrpSpPr/>
          <p:nvPr/>
        </p:nvGrpSpPr>
        <p:grpSpPr>
          <a:xfrm>
            <a:off x="283389" y="3218602"/>
            <a:ext cx="1538840" cy="1025205"/>
            <a:chOff x="368019" y="2855419"/>
            <a:chExt cx="1346018" cy="897175"/>
          </a:xfrm>
        </p:grpSpPr>
        <p:sp>
          <p:nvSpPr>
            <p:cNvPr id="27" name="Rectangle: Rounded Corners 26">
              <a:extLst>
                <a:ext uri="{FF2B5EF4-FFF2-40B4-BE49-F238E27FC236}">
                  <a16:creationId xmlns:a16="http://schemas.microsoft.com/office/drawing/2014/main" id="{03CF734D-24F7-4D24-8C07-8C79B9098BBB}"/>
                </a:ext>
              </a:extLst>
            </p:cNvPr>
            <p:cNvSpPr/>
            <p:nvPr/>
          </p:nvSpPr>
          <p:spPr>
            <a:xfrm>
              <a:off x="408671" y="2902343"/>
              <a:ext cx="1305366" cy="850251"/>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37884D12-C4C9-4F70-B716-F6DA0A81513D}"/>
                </a:ext>
              </a:extLst>
            </p:cNvPr>
            <p:cNvSpPr/>
            <p:nvPr/>
          </p:nvSpPr>
          <p:spPr>
            <a:xfrm>
              <a:off x="368019" y="2855419"/>
              <a:ext cx="1305366" cy="8502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8A6A4B55-36A5-49AF-9E4E-6978EB009B80}"/>
              </a:ext>
            </a:extLst>
          </p:cNvPr>
          <p:cNvSpPr txBox="1"/>
          <p:nvPr/>
        </p:nvSpPr>
        <p:spPr>
          <a:xfrm>
            <a:off x="390947" y="3365165"/>
            <a:ext cx="1312573" cy="646331"/>
          </a:xfrm>
          <a:prstGeom prst="rect">
            <a:avLst/>
          </a:prstGeom>
          <a:noFill/>
        </p:spPr>
        <p:txBody>
          <a:bodyPr wrap="square" rtlCol="0">
            <a:spAutoFit/>
          </a:bodyPr>
          <a:lstStyle/>
          <a:p>
            <a:pPr marL="342900" marR="0" lvl="0" indent="-342900" algn="l" rtl="0">
              <a:lnSpc>
                <a:spcPct val="100000"/>
              </a:lnSpc>
              <a:spcBef>
                <a:spcPts val="0"/>
              </a:spcBef>
              <a:spcAft>
                <a:spcPts val="0"/>
              </a:spcAft>
              <a:buAutoNum type="arabicPeriod"/>
            </a:pPr>
            <a:r>
              <a:rPr lang="en-US" dirty="0" err="1">
                <a:solidFill>
                  <a:srgbClr val="ED1B2F"/>
                </a:solidFill>
                <a:latin typeface="FS Magistral Bold" panose="020B0804030204080304" pitchFamily="34" charset="0"/>
              </a:rPr>
              <a:t>Nội</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bộ</a:t>
            </a:r>
            <a:r>
              <a:rPr lang="en-US" dirty="0">
                <a:solidFill>
                  <a:srgbClr val="ED1B2F"/>
                </a:solidFill>
                <a:latin typeface="FS Magistral Bold" panose="020B0804030204080304" pitchFamily="34" charset="0"/>
              </a:rPr>
              <a:t> </a:t>
            </a:r>
          </a:p>
          <a:p>
            <a:pPr marR="0" lvl="0" algn="l" rtl="0">
              <a:lnSpc>
                <a:spcPct val="100000"/>
              </a:lnSpc>
              <a:spcBef>
                <a:spcPts val="0"/>
              </a:spcBef>
              <a:spcAft>
                <a:spcPts val="0"/>
              </a:spcAft>
            </a:pPr>
            <a:r>
              <a:rPr lang="en-US" dirty="0">
                <a:solidFill>
                  <a:srgbClr val="ED1B2F"/>
                </a:solidFill>
                <a:latin typeface="FS Magistral Bold" panose="020B0804030204080304" pitchFamily="34" charset="0"/>
              </a:rPr>
              <a:t>Viettel</a:t>
            </a:r>
          </a:p>
        </p:txBody>
      </p:sp>
      <p:cxnSp>
        <p:nvCxnSpPr>
          <p:cNvPr id="14" name="Straight Connector 13">
            <a:extLst>
              <a:ext uri="{FF2B5EF4-FFF2-40B4-BE49-F238E27FC236}">
                <a16:creationId xmlns:a16="http://schemas.microsoft.com/office/drawing/2014/main" id="{5BB78A7E-C630-4476-A21F-748CAC41CC4B}"/>
              </a:ext>
            </a:extLst>
          </p:cNvPr>
          <p:cNvCxnSpPr/>
          <p:nvPr/>
        </p:nvCxnSpPr>
        <p:spPr>
          <a:xfrm>
            <a:off x="1811078" y="3769779"/>
            <a:ext cx="336406"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8ADCDC6-AAB5-42C1-B4ED-86B9A4729EA9}"/>
              </a:ext>
            </a:extLst>
          </p:cNvPr>
          <p:cNvCxnSpPr>
            <a:cxnSpLocks/>
          </p:cNvCxnSpPr>
          <p:nvPr/>
        </p:nvCxnSpPr>
        <p:spPr>
          <a:xfrm>
            <a:off x="2147484" y="2753250"/>
            <a:ext cx="0" cy="2081495"/>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DEBDF819-7D76-4025-AE9F-9FA59A93160F}"/>
              </a:ext>
            </a:extLst>
          </p:cNvPr>
          <p:cNvSpPr/>
          <p:nvPr/>
        </p:nvSpPr>
        <p:spPr>
          <a:xfrm>
            <a:off x="2495043" y="2286373"/>
            <a:ext cx="1526637" cy="81129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2178B5B5-00EE-4BFC-896A-6485F5E06C55}"/>
              </a:ext>
            </a:extLst>
          </p:cNvPr>
          <p:cNvSpPr txBox="1"/>
          <p:nvPr/>
        </p:nvSpPr>
        <p:spPr>
          <a:xfrm>
            <a:off x="2602603" y="2306694"/>
            <a:ext cx="1526636" cy="738664"/>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Bộ</a:t>
            </a:r>
            <a:r>
              <a:rPr lang="en-US" sz="1400" dirty="0">
                <a:latin typeface="PF BeauSans Pro" panose="02000500000000020004" pitchFamily="2" charset="0"/>
              </a:rPr>
              <a:t> </a:t>
            </a:r>
            <a:r>
              <a:rPr lang="en-US" sz="1400" dirty="0" err="1">
                <a:latin typeface="PF BeauSans Pro" panose="02000500000000020004" pitchFamily="2" charset="0"/>
              </a:rPr>
              <a:t>phận</a:t>
            </a:r>
            <a:r>
              <a:rPr lang="en-US" sz="1400" dirty="0">
                <a:latin typeface="PF BeauSans Pro" panose="02000500000000020004" pitchFamily="2" charset="0"/>
              </a:rPr>
              <a:t> </a:t>
            </a:r>
            <a:r>
              <a:rPr lang="en-US" sz="1400" dirty="0" err="1">
                <a:latin typeface="PF BeauSans Pro" panose="02000500000000020004" pitchFamily="2" charset="0"/>
              </a:rPr>
              <a:t>truyền</a:t>
            </a:r>
            <a:r>
              <a:rPr lang="en-US" sz="1400" dirty="0">
                <a:latin typeface="PF BeauSans Pro" panose="02000500000000020004" pitchFamily="2" charset="0"/>
              </a:rPr>
              <a:t> </a:t>
            </a:r>
            <a:r>
              <a:rPr lang="en-US" sz="1400" dirty="0" err="1">
                <a:latin typeface="PF BeauSans Pro" panose="02000500000000020004" pitchFamily="2" charset="0"/>
              </a:rPr>
              <a:t>thông</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marketing</a:t>
            </a:r>
          </a:p>
        </p:txBody>
      </p:sp>
      <p:sp>
        <p:nvSpPr>
          <p:cNvPr id="53" name="Rectangle: Rounded Corners 52">
            <a:extLst>
              <a:ext uri="{FF2B5EF4-FFF2-40B4-BE49-F238E27FC236}">
                <a16:creationId xmlns:a16="http://schemas.microsoft.com/office/drawing/2014/main" id="{4BCF2EAA-05F5-4E6C-BC31-8289378173E9}"/>
              </a:ext>
            </a:extLst>
          </p:cNvPr>
          <p:cNvSpPr/>
          <p:nvPr/>
        </p:nvSpPr>
        <p:spPr>
          <a:xfrm>
            <a:off x="2495043" y="4517727"/>
            <a:ext cx="1581657" cy="59347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870FA484-B19F-4C2D-B108-91FD7BE2A9DC}"/>
              </a:ext>
            </a:extLst>
          </p:cNvPr>
          <p:cNvSpPr txBox="1"/>
          <p:nvPr/>
        </p:nvSpPr>
        <p:spPr>
          <a:xfrm>
            <a:off x="2602603" y="4529710"/>
            <a:ext cx="1419078"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Bộ</a:t>
            </a:r>
            <a:r>
              <a:rPr lang="en-US" sz="1400" dirty="0">
                <a:latin typeface="PF BeauSans Pro" panose="02000500000000020004" pitchFamily="2" charset="0"/>
              </a:rPr>
              <a:t> </a:t>
            </a:r>
            <a:r>
              <a:rPr lang="en-US" sz="1400" dirty="0" err="1">
                <a:latin typeface="PF BeauSans Pro" panose="02000500000000020004" pitchFamily="2" charset="0"/>
              </a:rPr>
              <a:t>phận</a:t>
            </a:r>
            <a:r>
              <a:rPr lang="en-US" sz="1400" dirty="0">
                <a:latin typeface="PF BeauSans Pro" panose="02000500000000020004" pitchFamily="2" charset="0"/>
              </a:rPr>
              <a:t> </a:t>
            </a:r>
            <a:r>
              <a:rPr lang="en-US" sz="1400" dirty="0" err="1">
                <a:latin typeface="PF BeauSans Pro" panose="02000500000000020004" pitchFamily="2" charset="0"/>
              </a:rPr>
              <a:t>chăm</a:t>
            </a:r>
            <a:r>
              <a:rPr lang="en-US" sz="1400" dirty="0">
                <a:latin typeface="PF BeauSans Pro" panose="02000500000000020004" pitchFamily="2" charset="0"/>
              </a:rPr>
              <a:t> </a:t>
            </a:r>
            <a:r>
              <a:rPr lang="en-US" sz="1400" dirty="0" err="1">
                <a:latin typeface="PF BeauSans Pro" panose="02000500000000020004" pitchFamily="2" charset="0"/>
              </a:rPr>
              <a:t>sóc</a:t>
            </a:r>
            <a:r>
              <a:rPr lang="en-US" sz="1400" dirty="0">
                <a:latin typeface="PF BeauSans Pro" panose="02000500000000020004" pitchFamily="2" charset="0"/>
              </a:rPr>
              <a:t> </a:t>
            </a:r>
            <a:r>
              <a:rPr lang="en-US" sz="1400" dirty="0" err="1">
                <a:latin typeface="PF BeauSans Pro" panose="02000500000000020004" pitchFamily="2" charset="0"/>
              </a:rPr>
              <a:t>khách</a:t>
            </a:r>
            <a:r>
              <a:rPr lang="en-US" sz="1400" dirty="0">
                <a:latin typeface="PF BeauSans Pro" panose="02000500000000020004" pitchFamily="2" charset="0"/>
              </a:rPr>
              <a:t> </a:t>
            </a:r>
            <a:r>
              <a:rPr lang="en-US" sz="1400" dirty="0" err="1">
                <a:latin typeface="PF BeauSans Pro" panose="02000500000000020004" pitchFamily="2" charset="0"/>
              </a:rPr>
              <a:t>hàng</a:t>
            </a:r>
            <a:endParaRPr lang="en-US" sz="1400" dirty="0">
              <a:latin typeface="PF BeauSans Pro" panose="02000500000000020004" pitchFamily="2" charset="0"/>
            </a:endParaRPr>
          </a:p>
        </p:txBody>
      </p:sp>
      <p:sp>
        <p:nvSpPr>
          <p:cNvPr id="55" name="TextBox 54">
            <a:extLst>
              <a:ext uri="{FF2B5EF4-FFF2-40B4-BE49-F238E27FC236}">
                <a16:creationId xmlns:a16="http://schemas.microsoft.com/office/drawing/2014/main" id="{87A8BA88-B76F-470B-A423-311374945209}"/>
              </a:ext>
            </a:extLst>
          </p:cNvPr>
          <p:cNvSpPr txBox="1"/>
          <p:nvPr/>
        </p:nvSpPr>
        <p:spPr>
          <a:xfrm>
            <a:off x="5565927" y="1357132"/>
            <a:ext cx="1151403"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Nhu</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cầu</a:t>
            </a:r>
            <a:endParaRPr lang="en-US" dirty="0">
              <a:solidFill>
                <a:srgbClr val="ED1B2F"/>
              </a:solidFill>
              <a:latin typeface="FS Magistral Bold" panose="020B0804030204080304" pitchFamily="34" charset="0"/>
            </a:endParaRPr>
          </a:p>
        </p:txBody>
      </p:sp>
      <p:sp>
        <p:nvSpPr>
          <p:cNvPr id="56" name="Rectangle: Rounded Corners 55">
            <a:extLst>
              <a:ext uri="{FF2B5EF4-FFF2-40B4-BE49-F238E27FC236}">
                <a16:creationId xmlns:a16="http://schemas.microsoft.com/office/drawing/2014/main" id="{7C1FCB8C-2944-46E7-B2D9-9A6AC650669B}"/>
              </a:ext>
            </a:extLst>
          </p:cNvPr>
          <p:cNvSpPr/>
          <p:nvPr/>
        </p:nvSpPr>
        <p:spPr>
          <a:xfrm>
            <a:off x="4599212" y="2264215"/>
            <a:ext cx="3014830" cy="83345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9935B91A-2AE2-4168-B785-3E2E9FD32D81}"/>
              </a:ext>
            </a:extLst>
          </p:cNvPr>
          <p:cNvSpPr txBox="1"/>
          <p:nvPr/>
        </p:nvSpPr>
        <p:spPr>
          <a:xfrm>
            <a:off x="4662168" y="2319971"/>
            <a:ext cx="2844311" cy="738664"/>
          </a:xfrm>
          <a:prstGeom prst="rect">
            <a:avLst/>
          </a:prstGeom>
          <a:noFill/>
        </p:spPr>
        <p:txBody>
          <a:bodyPr wrap="square" rtlCol="0">
            <a:spAutoFit/>
          </a:bodyPr>
          <a:lstStyle/>
          <a:p>
            <a:pPr marR="0" lvl="0" algn="just" rtl="0">
              <a:lnSpc>
                <a:spcPct val="100000"/>
              </a:lnSpc>
              <a:spcBef>
                <a:spcPts val="0"/>
              </a:spcBef>
              <a:spcAft>
                <a:spcPts val="0"/>
              </a:spcAft>
            </a:pPr>
            <a:r>
              <a:rPr lang="vi-VN" sz="1400" dirty="0">
                <a:latin typeface="PF BeauSans Pro" panose="02000500000000020004" pitchFamily="2" charset="0"/>
              </a:rPr>
              <a:t>Tạo nội dung quảng bá đa dạng, truyền thông nhanh chóng và tối ưu hóa chiến dịch marketing</a:t>
            </a:r>
            <a:endParaRPr lang="en-US" sz="1400" dirty="0">
              <a:latin typeface="PF BeauSans Pro" panose="02000500000000020004" pitchFamily="2" charset="0"/>
            </a:endParaRPr>
          </a:p>
        </p:txBody>
      </p:sp>
      <p:sp>
        <p:nvSpPr>
          <p:cNvPr id="64" name="Rectangle: Rounded Corners 63">
            <a:extLst>
              <a:ext uri="{FF2B5EF4-FFF2-40B4-BE49-F238E27FC236}">
                <a16:creationId xmlns:a16="http://schemas.microsoft.com/office/drawing/2014/main" id="{71C54A1C-A2C5-42F5-B086-788B3D8531BC}"/>
              </a:ext>
            </a:extLst>
          </p:cNvPr>
          <p:cNvSpPr/>
          <p:nvPr/>
        </p:nvSpPr>
        <p:spPr>
          <a:xfrm>
            <a:off x="8370710" y="1894882"/>
            <a:ext cx="3543291"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B50468DB-3DCA-4930-BC3E-F963CD457406}"/>
              </a:ext>
            </a:extLst>
          </p:cNvPr>
          <p:cNvSpPr txBox="1"/>
          <p:nvPr/>
        </p:nvSpPr>
        <p:spPr>
          <a:xfrm>
            <a:off x="8489422" y="1943007"/>
            <a:ext cx="3424582"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nội dung tự động (bài viết, hình ảnh, video) tối ưu hoá SEO</a:t>
            </a:r>
            <a:endParaRPr lang="en-US" sz="1400" dirty="0">
              <a:latin typeface="PF BeauSans Pro" panose="02000500000000020004" pitchFamily="2" charset="0"/>
            </a:endParaRPr>
          </a:p>
        </p:txBody>
      </p:sp>
      <p:sp>
        <p:nvSpPr>
          <p:cNvPr id="66" name="Rectangle: Rounded Corners 65">
            <a:extLst>
              <a:ext uri="{FF2B5EF4-FFF2-40B4-BE49-F238E27FC236}">
                <a16:creationId xmlns:a16="http://schemas.microsoft.com/office/drawing/2014/main" id="{380D2A91-C673-4791-9F14-89C8773C5140}"/>
              </a:ext>
            </a:extLst>
          </p:cNvPr>
          <p:cNvSpPr/>
          <p:nvPr/>
        </p:nvSpPr>
        <p:spPr>
          <a:xfrm>
            <a:off x="8370710" y="2656188"/>
            <a:ext cx="3543289" cy="441486"/>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304E0E99-C6D4-4A9E-AF7A-164C4772265A}"/>
              </a:ext>
            </a:extLst>
          </p:cNvPr>
          <p:cNvSpPr txBox="1"/>
          <p:nvPr/>
        </p:nvSpPr>
        <p:spPr>
          <a:xfrm>
            <a:off x="8478271" y="2704313"/>
            <a:ext cx="3014828"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Tự</a:t>
            </a:r>
            <a:r>
              <a:rPr lang="en-US" sz="1400" dirty="0">
                <a:latin typeface="PF BeauSans Pro" panose="02000500000000020004" pitchFamily="2" charset="0"/>
              </a:rPr>
              <a:t> </a:t>
            </a:r>
            <a:r>
              <a:rPr lang="en-US" sz="1400" dirty="0" err="1">
                <a:latin typeface="PF BeauSans Pro" panose="02000500000000020004" pitchFamily="2" charset="0"/>
              </a:rPr>
              <a:t>động</a:t>
            </a:r>
            <a:r>
              <a:rPr lang="en-US" sz="1400" dirty="0">
                <a:latin typeface="PF BeauSans Pro" panose="02000500000000020004" pitchFamily="2" charset="0"/>
              </a:rPr>
              <a:t> </a:t>
            </a:r>
            <a:r>
              <a:rPr lang="en-US" sz="1400" dirty="0" err="1">
                <a:latin typeface="PF BeauSans Pro" panose="02000500000000020004" pitchFamily="2" charset="0"/>
              </a:rPr>
              <a:t>tóm</a:t>
            </a:r>
            <a:r>
              <a:rPr lang="en-US" sz="1400" dirty="0">
                <a:latin typeface="PF BeauSans Pro" panose="02000500000000020004" pitchFamily="2" charset="0"/>
              </a:rPr>
              <a:t> </a:t>
            </a:r>
            <a:r>
              <a:rPr lang="en-US" sz="1400" dirty="0" err="1">
                <a:latin typeface="PF BeauSans Pro" panose="02000500000000020004" pitchFamily="2" charset="0"/>
              </a:rPr>
              <a:t>tắt</a:t>
            </a:r>
            <a:r>
              <a:rPr lang="en-US" sz="1400" dirty="0">
                <a:latin typeface="PF BeauSans Pro" panose="02000500000000020004" pitchFamily="2" charset="0"/>
              </a:rPr>
              <a:t>, </a:t>
            </a: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bản</a:t>
            </a:r>
            <a:r>
              <a:rPr lang="en-US" sz="1400" dirty="0">
                <a:latin typeface="PF BeauSans Pro" panose="02000500000000020004" pitchFamily="2" charset="0"/>
              </a:rPr>
              <a:t> highlight</a:t>
            </a:r>
          </a:p>
        </p:txBody>
      </p:sp>
      <p:sp>
        <p:nvSpPr>
          <p:cNvPr id="74" name="Rectangle: Rounded Corners 73">
            <a:extLst>
              <a:ext uri="{FF2B5EF4-FFF2-40B4-BE49-F238E27FC236}">
                <a16:creationId xmlns:a16="http://schemas.microsoft.com/office/drawing/2014/main" id="{8F1CF46D-ADFB-4D13-99B5-BAE630F6E21B}"/>
              </a:ext>
            </a:extLst>
          </p:cNvPr>
          <p:cNvSpPr/>
          <p:nvPr/>
        </p:nvSpPr>
        <p:spPr>
          <a:xfrm>
            <a:off x="4599212" y="4389376"/>
            <a:ext cx="3014830" cy="84521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40463EE-DF0D-4514-B9D2-18B19C1C8E0C}"/>
              </a:ext>
            </a:extLst>
          </p:cNvPr>
          <p:cNvSpPr txBox="1"/>
          <p:nvPr/>
        </p:nvSpPr>
        <p:spPr>
          <a:xfrm>
            <a:off x="4706772" y="4448768"/>
            <a:ext cx="2915736" cy="738664"/>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a:t>
            </a:r>
            <a:r>
              <a:rPr lang="en-US" sz="1400" dirty="0" err="1">
                <a:latin typeface="PF BeauSans Pro" panose="02000500000000020004" pitchFamily="2" charset="0"/>
              </a:rPr>
              <a:t>và</a:t>
            </a:r>
            <a:r>
              <a:rPr lang="en-US" sz="1400" dirty="0">
                <a:latin typeface="PF BeauSans Pro" panose="02000500000000020004" pitchFamily="2" charset="0"/>
              </a:rPr>
              <a:t> </a:t>
            </a:r>
            <a:r>
              <a:rPr lang="en-US" sz="1400" dirty="0" err="1">
                <a:latin typeface="PF BeauSans Pro" panose="02000500000000020004" pitchFamily="2" charset="0"/>
              </a:rPr>
              <a:t>cá</a:t>
            </a:r>
            <a:r>
              <a:rPr lang="en-US" sz="1400" dirty="0">
                <a:latin typeface="PF BeauSans Pro" panose="02000500000000020004" pitchFamily="2" charset="0"/>
              </a:rPr>
              <a:t> </a:t>
            </a:r>
            <a:r>
              <a:rPr lang="en-US" sz="1400" dirty="0" err="1">
                <a:latin typeface="PF BeauSans Pro" panose="02000500000000020004" pitchFamily="2" charset="0"/>
              </a:rPr>
              <a:t>nhân</a:t>
            </a:r>
            <a:r>
              <a:rPr lang="en-US" sz="1400" dirty="0">
                <a:latin typeface="PF BeauSans Pro" panose="02000500000000020004" pitchFamily="2" charset="0"/>
              </a:rPr>
              <a:t> </a:t>
            </a:r>
            <a:r>
              <a:rPr lang="en-US" sz="1400" dirty="0" err="1">
                <a:latin typeface="PF BeauSans Pro" panose="02000500000000020004" pitchFamily="2" charset="0"/>
              </a:rPr>
              <a:t>hoá</a:t>
            </a:r>
            <a:r>
              <a:rPr lang="en-US" sz="1400" dirty="0">
                <a:latin typeface="PF BeauSans Pro" panose="02000500000000020004" pitchFamily="2" charset="0"/>
              </a:rPr>
              <a:t> </a:t>
            </a:r>
            <a:r>
              <a:rPr lang="vi-VN" sz="1400" dirty="0">
                <a:latin typeface="PF BeauSans Pro" panose="02000500000000020004" pitchFamily="2" charset="0"/>
              </a:rPr>
              <a:t>nội dung hỗ trợ khách hàng, dễ dàng cập nhật và phản hồi</a:t>
            </a:r>
            <a:endParaRPr lang="en-US" sz="1400" dirty="0">
              <a:latin typeface="PF BeauSans Pro" panose="02000500000000020004" pitchFamily="2" charset="0"/>
            </a:endParaRPr>
          </a:p>
        </p:txBody>
      </p:sp>
      <p:sp>
        <p:nvSpPr>
          <p:cNvPr id="76" name="Rectangle: Rounded Corners 75">
            <a:extLst>
              <a:ext uri="{FF2B5EF4-FFF2-40B4-BE49-F238E27FC236}">
                <a16:creationId xmlns:a16="http://schemas.microsoft.com/office/drawing/2014/main" id="{2B09B1B5-58FA-4024-AF65-8FBBB907073D}"/>
              </a:ext>
            </a:extLst>
          </p:cNvPr>
          <p:cNvSpPr/>
          <p:nvPr/>
        </p:nvSpPr>
        <p:spPr>
          <a:xfrm>
            <a:off x="8370710" y="4201823"/>
            <a:ext cx="3537895" cy="43837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489D14FB-C0DB-48A6-AA30-2C8816EBC712}"/>
              </a:ext>
            </a:extLst>
          </p:cNvPr>
          <p:cNvSpPr txBox="1"/>
          <p:nvPr/>
        </p:nvSpPr>
        <p:spPr>
          <a:xfrm>
            <a:off x="8478271" y="4249949"/>
            <a:ext cx="3430334" cy="307777"/>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tài liệu và video hướng dẫn tự động</a:t>
            </a:r>
            <a:endParaRPr lang="en-US" sz="1400" dirty="0">
              <a:latin typeface="PF BeauSans Pro" panose="02000500000000020004" pitchFamily="2" charset="0"/>
            </a:endParaRPr>
          </a:p>
        </p:txBody>
      </p:sp>
      <p:sp>
        <p:nvSpPr>
          <p:cNvPr id="78" name="Rectangle: Rounded Corners 77">
            <a:extLst>
              <a:ext uri="{FF2B5EF4-FFF2-40B4-BE49-F238E27FC236}">
                <a16:creationId xmlns:a16="http://schemas.microsoft.com/office/drawing/2014/main" id="{F2A6A8BB-586F-45CE-BE11-444C84C44CA1}"/>
              </a:ext>
            </a:extLst>
          </p:cNvPr>
          <p:cNvSpPr/>
          <p:nvPr/>
        </p:nvSpPr>
        <p:spPr>
          <a:xfrm>
            <a:off x="8370710" y="4789879"/>
            <a:ext cx="3528469" cy="664742"/>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619BA9A2-ACCE-4C17-9875-A99900EF2FAE}"/>
              </a:ext>
            </a:extLst>
          </p:cNvPr>
          <p:cNvSpPr txBox="1"/>
          <p:nvPr/>
        </p:nvSpPr>
        <p:spPr>
          <a:xfrm>
            <a:off x="8478270" y="4838004"/>
            <a:ext cx="3420913"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Phân tích </a:t>
            </a:r>
            <a:r>
              <a:rPr lang="en-US" sz="1400" dirty="0" err="1">
                <a:latin typeface="PF BeauSans Pro" panose="02000500000000020004" pitchFamily="2" charset="0"/>
              </a:rPr>
              <a:t>cảm</a:t>
            </a:r>
            <a:r>
              <a:rPr lang="en-US" sz="1400" dirty="0">
                <a:latin typeface="PF BeauSans Pro" panose="02000500000000020004" pitchFamily="2" charset="0"/>
              </a:rPr>
              <a:t> </a:t>
            </a:r>
            <a:r>
              <a:rPr lang="en-US" sz="1400" dirty="0" err="1">
                <a:latin typeface="PF BeauSans Pro" panose="02000500000000020004" pitchFamily="2" charset="0"/>
              </a:rPr>
              <a:t>xúc</a:t>
            </a:r>
            <a:r>
              <a:rPr lang="en-US" sz="1400" dirty="0">
                <a:latin typeface="PF BeauSans Pro" panose="02000500000000020004" pitchFamily="2" charset="0"/>
              </a:rPr>
              <a:t> </a:t>
            </a:r>
            <a:r>
              <a:rPr lang="vi-VN" sz="1400" dirty="0">
                <a:latin typeface="PF BeauSans Pro" panose="02000500000000020004" pitchFamily="2" charset="0"/>
              </a:rPr>
              <a:t>khách hàng từ </a:t>
            </a:r>
            <a:r>
              <a:rPr lang="en-US" sz="1400" dirty="0" err="1">
                <a:latin typeface="PF BeauSans Pro" panose="02000500000000020004" pitchFamily="2" charset="0"/>
              </a:rPr>
              <a:t>phản</a:t>
            </a:r>
            <a:r>
              <a:rPr lang="en-US" sz="1400" dirty="0">
                <a:latin typeface="PF BeauSans Pro" panose="02000500000000020004" pitchFamily="2" charset="0"/>
              </a:rPr>
              <a:t> </a:t>
            </a:r>
            <a:r>
              <a:rPr lang="en-US" sz="1400" dirty="0" err="1">
                <a:latin typeface="PF BeauSans Pro" panose="02000500000000020004" pitchFamily="2" charset="0"/>
              </a:rPr>
              <a:t>hồi</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a:t>
            </a:r>
            <a:r>
              <a:rPr lang="vi-VN" sz="1400" dirty="0">
                <a:latin typeface="PF BeauSans Pro" panose="02000500000000020004" pitchFamily="2" charset="0"/>
              </a:rPr>
              <a:t>nội dung đa phương tiện</a:t>
            </a:r>
            <a:endParaRPr lang="en-US" sz="1400" dirty="0">
              <a:latin typeface="PF BeauSans Pro" panose="02000500000000020004" pitchFamily="2" charset="0"/>
            </a:endParaRPr>
          </a:p>
        </p:txBody>
      </p:sp>
      <p:sp>
        <p:nvSpPr>
          <p:cNvPr id="80" name="TextBox 79">
            <a:extLst>
              <a:ext uri="{FF2B5EF4-FFF2-40B4-BE49-F238E27FC236}">
                <a16:creationId xmlns:a16="http://schemas.microsoft.com/office/drawing/2014/main" id="{224A82B0-5A6B-47A5-861E-C438EF36CC94}"/>
              </a:ext>
            </a:extLst>
          </p:cNvPr>
          <p:cNvSpPr txBox="1"/>
          <p:nvPr/>
        </p:nvSpPr>
        <p:spPr>
          <a:xfrm>
            <a:off x="9309624" y="1342907"/>
            <a:ext cx="1350944"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Tính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năng</a:t>
            </a:r>
            <a:endParaRPr lang="en-US" dirty="0">
              <a:solidFill>
                <a:srgbClr val="ED1B2F"/>
              </a:solidFill>
              <a:latin typeface="FS Magistral Bold" panose="020B0804030204080304" pitchFamily="34" charset="0"/>
            </a:endParaRPr>
          </a:p>
        </p:txBody>
      </p:sp>
      <p:cxnSp>
        <p:nvCxnSpPr>
          <p:cNvPr id="81" name="Straight Connector 80">
            <a:extLst>
              <a:ext uri="{FF2B5EF4-FFF2-40B4-BE49-F238E27FC236}">
                <a16:creationId xmlns:a16="http://schemas.microsoft.com/office/drawing/2014/main" id="{4E84AB87-4FC0-4BF1-B0AE-C093D9E8058A}"/>
              </a:ext>
            </a:extLst>
          </p:cNvPr>
          <p:cNvCxnSpPr>
            <a:cxnSpLocks/>
          </p:cNvCxnSpPr>
          <p:nvPr/>
        </p:nvCxnSpPr>
        <p:spPr>
          <a:xfrm>
            <a:off x="2142404" y="2753250"/>
            <a:ext cx="352639"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AA28009-DAE1-40C9-A96F-BB71D56E8C38}"/>
              </a:ext>
            </a:extLst>
          </p:cNvPr>
          <p:cNvCxnSpPr>
            <a:cxnSpLocks/>
          </p:cNvCxnSpPr>
          <p:nvPr/>
        </p:nvCxnSpPr>
        <p:spPr>
          <a:xfrm flipV="1">
            <a:off x="2141068" y="4807558"/>
            <a:ext cx="352639" cy="295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C7F3A02-EF4F-444F-BCA7-87E16EEE5663}"/>
              </a:ext>
            </a:extLst>
          </p:cNvPr>
          <p:cNvCxnSpPr>
            <a:cxnSpLocks/>
          </p:cNvCxnSpPr>
          <p:nvPr/>
        </p:nvCxnSpPr>
        <p:spPr>
          <a:xfrm>
            <a:off x="4021680" y="2713938"/>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7FEEAB-6405-4B5B-BFCC-D37D7A9C2AB2}"/>
              </a:ext>
            </a:extLst>
          </p:cNvPr>
          <p:cNvCxnSpPr>
            <a:cxnSpLocks/>
            <a:endCxn id="74" idx="1"/>
          </p:cNvCxnSpPr>
          <p:nvPr/>
        </p:nvCxnSpPr>
        <p:spPr>
          <a:xfrm flipV="1">
            <a:off x="4076700" y="4811986"/>
            <a:ext cx="522512" cy="247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B7B99E4-CF46-4504-B65D-312DF36EFCCA}"/>
              </a:ext>
            </a:extLst>
          </p:cNvPr>
          <p:cNvCxnSpPr>
            <a:cxnSpLocks/>
          </p:cNvCxnSpPr>
          <p:nvPr/>
        </p:nvCxnSpPr>
        <p:spPr>
          <a:xfrm>
            <a:off x="7614042" y="2632017"/>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9A48987-AE60-464A-A4FB-EAF8AC9FCA94}"/>
              </a:ext>
            </a:extLst>
          </p:cNvPr>
          <p:cNvCxnSpPr>
            <a:cxnSpLocks/>
          </p:cNvCxnSpPr>
          <p:nvPr/>
        </p:nvCxnSpPr>
        <p:spPr>
          <a:xfrm>
            <a:off x="7857067" y="2204581"/>
            <a:ext cx="0" cy="1270841"/>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E6C5C36-41D0-4CA7-8824-8D4ACA35B3E3}"/>
              </a:ext>
            </a:extLst>
          </p:cNvPr>
          <p:cNvCxnSpPr>
            <a:cxnSpLocks/>
            <a:endCxn id="64" idx="1"/>
          </p:cNvCxnSpPr>
          <p:nvPr/>
        </p:nvCxnSpPr>
        <p:spPr>
          <a:xfrm flipV="1">
            <a:off x="7842248" y="2204581"/>
            <a:ext cx="528462" cy="7532"/>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075B85C-1A16-4DE4-B94E-ED6CD0022A9F}"/>
              </a:ext>
            </a:extLst>
          </p:cNvPr>
          <p:cNvCxnSpPr>
            <a:cxnSpLocks/>
          </p:cNvCxnSpPr>
          <p:nvPr/>
        </p:nvCxnSpPr>
        <p:spPr>
          <a:xfrm flipV="1">
            <a:off x="7848600" y="2866366"/>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6D7E030-C5F6-4BD5-9489-188E58100C4E}"/>
              </a:ext>
            </a:extLst>
          </p:cNvPr>
          <p:cNvCxnSpPr>
            <a:cxnSpLocks/>
          </p:cNvCxnSpPr>
          <p:nvPr/>
        </p:nvCxnSpPr>
        <p:spPr>
          <a:xfrm>
            <a:off x="7614042" y="4825472"/>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9BD6AE4-EEE0-464A-8D3F-79C140E0F64E}"/>
              </a:ext>
            </a:extLst>
          </p:cNvPr>
          <p:cNvCxnSpPr>
            <a:cxnSpLocks/>
          </p:cNvCxnSpPr>
          <p:nvPr/>
        </p:nvCxnSpPr>
        <p:spPr>
          <a:xfrm>
            <a:off x="7857067" y="4490812"/>
            <a:ext cx="0" cy="581669"/>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84F2D45-EA0D-4BEA-A771-C513540FD6FD}"/>
              </a:ext>
            </a:extLst>
          </p:cNvPr>
          <p:cNvCxnSpPr>
            <a:cxnSpLocks/>
          </p:cNvCxnSpPr>
          <p:nvPr/>
        </p:nvCxnSpPr>
        <p:spPr>
          <a:xfrm flipV="1">
            <a:off x="7848600" y="4490812"/>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E3DC933-83FF-480F-A3A3-973C2A5A794F}"/>
              </a:ext>
            </a:extLst>
          </p:cNvPr>
          <p:cNvCxnSpPr>
            <a:cxnSpLocks/>
          </p:cNvCxnSpPr>
          <p:nvPr/>
        </p:nvCxnSpPr>
        <p:spPr>
          <a:xfrm flipV="1">
            <a:off x="7848600" y="5072481"/>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77FCD70B-F1FC-4E3C-AF4A-9209E48923B2}"/>
              </a:ext>
            </a:extLst>
          </p:cNvPr>
          <p:cNvSpPr/>
          <p:nvPr/>
        </p:nvSpPr>
        <p:spPr>
          <a:xfrm>
            <a:off x="8369108" y="3241728"/>
            <a:ext cx="3539501" cy="59362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extBox 99">
            <a:extLst>
              <a:ext uri="{FF2B5EF4-FFF2-40B4-BE49-F238E27FC236}">
                <a16:creationId xmlns:a16="http://schemas.microsoft.com/office/drawing/2014/main" id="{E8D90F83-BAD7-46E8-A424-8BFC6E903319}"/>
              </a:ext>
            </a:extLst>
          </p:cNvPr>
          <p:cNvSpPr txBox="1"/>
          <p:nvPr/>
        </p:nvSpPr>
        <p:spPr>
          <a:xfrm>
            <a:off x="8476668" y="3289853"/>
            <a:ext cx="3215787"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dashboard </a:t>
            </a:r>
            <a:r>
              <a:rPr lang="en-US" sz="1400" dirty="0" err="1">
                <a:latin typeface="PF BeauSans Pro" panose="02000500000000020004" pitchFamily="2" charset="0"/>
              </a:rPr>
              <a:t>phân</a:t>
            </a:r>
            <a:r>
              <a:rPr lang="en-US" sz="1400" dirty="0">
                <a:latin typeface="PF BeauSans Pro" panose="02000500000000020004" pitchFamily="2" charset="0"/>
              </a:rPr>
              <a:t> </a:t>
            </a:r>
            <a:r>
              <a:rPr lang="en-US" sz="1400" dirty="0" err="1">
                <a:latin typeface="PF BeauSans Pro" panose="02000500000000020004" pitchFamily="2" charset="0"/>
              </a:rPr>
              <a:t>tích</a:t>
            </a:r>
            <a:r>
              <a:rPr lang="en-US" sz="1400" dirty="0">
                <a:latin typeface="PF BeauSans Pro" panose="02000500000000020004" pitchFamily="2" charset="0"/>
              </a:rPr>
              <a:t> </a:t>
            </a:r>
            <a:r>
              <a:rPr lang="en-US" sz="1400" dirty="0" err="1">
                <a:latin typeface="PF BeauSans Pro" panose="02000500000000020004" pitchFamily="2" charset="0"/>
              </a:rPr>
              <a:t>hiệu</a:t>
            </a:r>
            <a:r>
              <a:rPr lang="en-US" sz="1400" dirty="0">
                <a:latin typeface="PF BeauSans Pro" panose="02000500000000020004" pitchFamily="2" charset="0"/>
              </a:rPr>
              <a:t> </a:t>
            </a:r>
            <a:r>
              <a:rPr lang="en-US" sz="1400" dirty="0" err="1">
                <a:latin typeface="PF BeauSans Pro" panose="02000500000000020004" pitchFamily="2" charset="0"/>
              </a:rPr>
              <a:t>quả</a:t>
            </a:r>
            <a:r>
              <a:rPr lang="en-US" sz="1400" dirty="0">
                <a:latin typeface="PF BeauSans Pro" panose="02000500000000020004" pitchFamily="2" charset="0"/>
              </a:rPr>
              <a:t> marketing</a:t>
            </a:r>
          </a:p>
        </p:txBody>
      </p:sp>
      <p:cxnSp>
        <p:nvCxnSpPr>
          <p:cNvPr id="101" name="Straight Connector 100">
            <a:extLst>
              <a:ext uri="{FF2B5EF4-FFF2-40B4-BE49-F238E27FC236}">
                <a16:creationId xmlns:a16="http://schemas.microsoft.com/office/drawing/2014/main" id="{C19FA214-8DB7-4A8C-B319-0AADF1C88285}"/>
              </a:ext>
            </a:extLst>
          </p:cNvPr>
          <p:cNvCxnSpPr>
            <a:cxnSpLocks/>
          </p:cNvCxnSpPr>
          <p:nvPr/>
        </p:nvCxnSpPr>
        <p:spPr>
          <a:xfrm flipV="1">
            <a:off x="7846998" y="3451906"/>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5CBB756-428F-463D-96BD-AB183723EFB0}"/>
              </a:ext>
            </a:extLst>
          </p:cNvPr>
          <p:cNvSpPr txBox="1"/>
          <p:nvPr/>
        </p:nvSpPr>
        <p:spPr>
          <a:xfrm>
            <a:off x="2536914" y="1375471"/>
            <a:ext cx="1469664" cy="369332"/>
          </a:xfrm>
          <a:prstGeom prst="rect">
            <a:avLst/>
          </a:prstGeom>
          <a:noFill/>
        </p:spPr>
        <p:txBody>
          <a:bodyPr wrap="square" rtlCol="0">
            <a:spAutoFit/>
          </a:bodyPr>
          <a:lstStyle/>
          <a:p>
            <a:pPr marR="0" lvl="0" algn="ctr" rtl="0">
              <a:lnSpc>
                <a:spcPct val="100000"/>
              </a:lnSpc>
              <a:spcBef>
                <a:spcPts val="0"/>
              </a:spcBef>
              <a:spcAft>
                <a:spcPts val="0"/>
              </a:spcAft>
            </a:pPr>
            <a:r>
              <a:rPr lang="en-US" dirty="0" err="1">
                <a:solidFill>
                  <a:srgbClr val="ED1B2F"/>
                </a:solidFill>
                <a:latin typeface="FS Magistral Bold" panose="020B0804030204080304" pitchFamily="34" charset="0"/>
              </a:rPr>
              <a:t>Đối</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tượng</a:t>
            </a:r>
            <a:endParaRPr lang="en-US" dirty="0">
              <a:solidFill>
                <a:srgbClr val="ED1B2F"/>
              </a:solidFill>
              <a:latin typeface="FS Magistral Bold" panose="020B0804030204080304" pitchFamily="34" charset="0"/>
            </a:endParaRPr>
          </a:p>
        </p:txBody>
      </p:sp>
    </p:spTree>
    <p:extLst>
      <p:ext uri="{BB962C8B-B14F-4D97-AF65-F5344CB8AC3E}">
        <p14:creationId xmlns:p14="http://schemas.microsoft.com/office/powerpoint/2010/main" val="1082625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Đề</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xuất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năng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theo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khúc</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pSp>
        <p:nvGrpSpPr>
          <p:cNvPr id="3" name="Group 2">
            <a:extLst>
              <a:ext uri="{FF2B5EF4-FFF2-40B4-BE49-F238E27FC236}">
                <a16:creationId xmlns:a16="http://schemas.microsoft.com/office/drawing/2014/main" id="{E7FB3DB3-A462-4E82-ABD5-003F861AA3BD}"/>
              </a:ext>
            </a:extLst>
          </p:cNvPr>
          <p:cNvGrpSpPr/>
          <p:nvPr/>
        </p:nvGrpSpPr>
        <p:grpSpPr>
          <a:xfrm>
            <a:off x="283389" y="3218602"/>
            <a:ext cx="1538840" cy="1025205"/>
            <a:chOff x="368019" y="2855419"/>
            <a:chExt cx="1346018" cy="897175"/>
          </a:xfrm>
        </p:grpSpPr>
        <p:sp>
          <p:nvSpPr>
            <p:cNvPr id="27" name="Rectangle: Rounded Corners 26">
              <a:extLst>
                <a:ext uri="{FF2B5EF4-FFF2-40B4-BE49-F238E27FC236}">
                  <a16:creationId xmlns:a16="http://schemas.microsoft.com/office/drawing/2014/main" id="{03CF734D-24F7-4D24-8C07-8C79B9098BBB}"/>
                </a:ext>
              </a:extLst>
            </p:cNvPr>
            <p:cNvSpPr/>
            <p:nvPr/>
          </p:nvSpPr>
          <p:spPr>
            <a:xfrm>
              <a:off x="408671" y="2902343"/>
              <a:ext cx="1305366" cy="850251"/>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37884D12-C4C9-4F70-B716-F6DA0A81513D}"/>
                </a:ext>
              </a:extLst>
            </p:cNvPr>
            <p:cNvSpPr/>
            <p:nvPr/>
          </p:nvSpPr>
          <p:spPr>
            <a:xfrm>
              <a:off x="368019" y="2855419"/>
              <a:ext cx="1305366" cy="8502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8A6A4B55-36A5-49AF-9E4E-6978EB009B80}"/>
              </a:ext>
            </a:extLst>
          </p:cNvPr>
          <p:cNvSpPr txBox="1"/>
          <p:nvPr/>
        </p:nvSpPr>
        <p:spPr>
          <a:xfrm>
            <a:off x="390947" y="3365165"/>
            <a:ext cx="1312573" cy="646331"/>
          </a:xfrm>
          <a:prstGeom prst="rect">
            <a:avLst/>
          </a:prstGeom>
          <a:noFill/>
        </p:spPr>
        <p:txBody>
          <a:bodyPr wrap="square" rtlCol="0">
            <a:spAutoFit/>
          </a:bodyPr>
          <a:lstStyle/>
          <a:p>
            <a:pPr marL="342900" marR="0" lvl="0" indent="-342900" algn="l" rtl="0">
              <a:lnSpc>
                <a:spcPct val="100000"/>
              </a:lnSpc>
              <a:spcBef>
                <a:spcPts val="0"/>
              </a:spcBef>
              <a:spcAft>
                <a:spcPts val="0"/>
              </a:spcAft>
              <a:buAutoNum type="arabicPeriod"/>
            </a:pPr>
            <a:r>
              <a:rPr lang="en-US" dirty="0" err="1">
                <a:solidFill>
                  <a:srgbClr val="ED1B2F"/>
                </a:solidFill>
                <a:latin typeface="FS Magistral Bold" panose="020B0804030204080304" pitchFamily="34" charset="0"/>
              </a:rPr>
              <a:t>Nội</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bộ</a:t>
            </a:r>
            <a:r>
              <a:rPr lang="en-US" dirty="0">
                <a:solidFill>
                  <a:srgbClr val="ED1B2F"/>
                </a:solidFill>
                <a:latin typeface="FS Magistral Bold" panose="020B0804030204080304" pitchFamily="34" charset="0"/>
              </a:rPr>
              <a:t> </a:t>
            </a:r>
          </a:p>
          <a:p>
            <a:pPr marR="0" lvl="0" algn="l" rtl="0">
              <a:lnSpc>
                <a:spcPct val="100000"/>
              </a:lnSpc>
              <a:spcBef>
                <a:spcPts val="0"/>
              </a:spcBef>
              <a:spcAft>
                <a:spcPts val="0"/>
              </a:spcAft>
            </a:pPr>
            <a:r>
              <a:rPr lang="en-US" dirty="0">
                <a:solidFill>
                  <a:srgbClr val="ED1B2F"/>
                </a:solidFill>
                <a:latin typeface="FS Magistral Bold" panose="020B0804030204080304" pitchFamily="34" charset="0"/>
              </a:rPr>
              <a:t>Viettel</a:t>
            </a:r>
          </a:p>
        </p:txBody>
      </p:sp>
      <p:cxnSp>
        <p:nvCxnSpPr>
          <p:cNvPr id="14" name="Straight Connector 13">
            <a:extLst>
              <a:ext uri="{FF2B5EF4-FFF2-40B4-BE49-F238E27FC236}">
                <a16:creationId xmlns:a16="http://schemas.microsoft.com/office/drawing/2014/main" id="{5BB78A7E-C630-4476-A21F-748CAC41CC4B}"/>
              </a:ext>
            </a:extLst>
          </p:cNvPr>
          <p:cNvCxnSpPr/>
          <p:nvPr/>
        </p:nvCxnSpPr>
        <p:spPr>
          <a:xfrm>
            <a:off x="1811078" y="3769779"/>
            <a:ext cx="336406"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8ADCDC6-AAB5-42C1-B4ED-86B9A4729EA9}"/>
              </a:ext>
            </a:extLst>
          </p:cNvPr>
          <p:cNvCxnSpPr>
            <a:cxnSpLocks/>
          </p:cNvCxnSpPr>
          <p:nvPr/>
        </p:nvCxnSpPr>
        <p:spPr>
          <a:xfrm>
            <a:off x="2147484" y="2511448"/>
            <a:ext cx="0" cy="204582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224A82B0-5A6B-47A5-861E-C438EF36CC94}"/>
              </a:ext>
            </a:extLst>
          </p:cNvPr>
          <p:cNvSpPr txBox="1"/>
          <p:nvPr/>
        </p:nvSpPr>
        <p:spPr>
          <a:xfrm>
            <a:off x="9309624" y="1331753"/>
            <a:ext cx="1350944"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Tính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năng</a:t>
            </a:r>
            <a:endParaRPr lang="en-US" dirty="0">
              <a:solidFill>
                <a:srgbClr val="ED1B2F"/>
              </a:solidFill>
              <a:latin typeface="FS Magistral Bold" panose="020B0804030204080304" pitchFamily="34" charset="0"/>
            </a:endParaRPr>
          </a:p>
        </p:txBody>
      </p:sp>
      <p:sp>
        <p:nvSpPr>
          <p:cNvPr id="130" name="Rectangle: Rounded Corners 129">
            <a:extLst>
              <a:ext uri="{FF2B5EF4-FFF2-40B4-BE49-F238E27FC236}">
                <a16:creationId xmlns:a16="http://schemas.microsoft.com/office/drawing/2014/main" id="{205CC25F-BED3-417C-8682-C733178B4314}"/>
              </a:ext>
            </a:extLst>
          </p:cNvPr>
          <p:cNvSpPr/>
          <p:nvPr/>
        </p:nvSpPr>
        <p:spPr>
          <a:xfrm>
            <a:off x="2503064" y="2317142"/>
            <a:ext cx="1581657" cy="418447"/>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TextBox 130">
            <a:extLst>
              <a:ext uri="{FF2B5EF4-FFF2-40B4-BE49-F238E27FC236}">
                <a16:creationId xmlns:a16="http://schemas.microsoft.com/office/drawing/2014/main" id="{7EB58C5C-C356-423D-A0D2-E5633C4EFDDA}"/>
              </a:ext>
            </a:extLst>
          </p:cNvPr>
          <p:cNvSpPr txBox="1"/>
          <p:nvPr/>
        </p:nvSpPr>
        <p:spPr>
          <a:xfrm>
            <a:off x="2610624" y="2348375"/>
            <a:ext cx="1419078"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Đào</a:t>
            </a:r>
            <a:r>
              <a:rPr lang="en-US" sz="1400" dirty="0">
                <a:latin typeface="PF BeauSans Pro" panose="02000500000000020004" pitchFamily="2" charset="0"/>
              </a:rPr>
              <a:t> </a:t>
            </a: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nội</a:t>
            </a:r>
            <a:r>
              <a:rPr lang="en-US" sz="1400" dirty="0">
                <a:latin typeface="PF BeauSans Pro" panose="02000500000000020004" pitchFamily="2" charset="0"/>
              </a:rPr>
              <a:t> </a:t>
            </a:r>
            <a:r>
              <a:rPr lang="en-US" sz="1400" dirty="0" err="1">
                <a:latin typeface="PF BeauSans Pro" panose="02000500000000020004" pitchFamily="2" charset="0"/>
              </a:rPr>
              <a:t>bộ</a:t>
            </a:r>
            <a:endParaRPr lang="en-US" sz="1400" dirty="0">
              <a:latin typeface="PF BeauSans Pro" panose="02000500000000020004" pitchFamily="2" charset="0"/>
            </a:endParaRPr>
          </a:p>
        </p:txBody>
      </p:sp>
      <p:sp>
        <p:nvSpPr>
          <p:cNvPr id="132" name="Rectangle: Rounded Corners 131">
            <a:extLst>
              <a:ext uri="{FF2B5EF4-FFF2-40B4-BE49-F238E27FC236}">
                <a16:creationId xmlns:a16="http://schemas.microsoft.com/office/drawing/2014/main" id="{9A48F83C-3F9F-44B0-9C72-3409ABA86F41}"/>
              </a:ext>
            </a:extLst>
          </p:cNvPr>
          <p:cNvSpPr/>
          <p:nvPr/>
        </p:nvSpPr>
        <p:spPr>
          <a:xfrm>
            <a:off x="4607233" y="2099583"/>
            <a:ext cx="3014830" cy="84521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TextBox 132">
            <a:extLst>
              <a:ext uri="{FF2B5EF4-FFF2-40B4-BE49-F238E27FC236}">
                <a16:creationId xmlns:a16="http://schemas.microsoft.com/office/drawing/2014/main" id="{DAA86F81-64B1-40BE-9539-6B0F8F249EF9}"/>
              </a:ext>
            </a:extLst>
          </p:cNvPr>
          <p:cNvSpPr txBox="1"/>
          <p:nvPr/>
        </p:nvSpPr>
        <p:spPr>
          <a:xfrm>
            <a:off x="4714793" y="2158975"/>
            <a:ext cx="2915736" cy="738664"/>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tài liệu đào tạo (video, bài giảng, slide) phục vụ các khóa học nội bộ cho nhân viên</a:t>
            </a:r>
            <a:endParaRPr lang="en-US" sz="1400" dirty="0">
              <a:latin typeface="PF BeauSans Pro" panose="02000500000000020004" pitchFamily="2" charset="0"/>
            </a:endParaRPr>
          </a:p>
        </p:txBody>
      </p:sp>
      <p:sp>
        <p:nvSpPr>
          <p:cNvPr id="134" name="Rectangle: Rounded Corners 133">
            <a:extLst>
              <a:ext uri="{FF2B5EF4-FFF2-40B4-BE49-F238E27FC236}">
                <a16:creationId xmlns:a16="http://schemas.microsoft.com/office/drawing/2014/main" id="{AA635C14-43F3-4E15-AA5F-A109D352E197}"/>
              </a:ext>
            </a:extLst>
          </p:cNvPr>
          <p:cNvSpPr/>
          <p:nvPr/>
        </p:nvSpPr>
        <p:spPr>
          <a:xfrm>
            <a:off x="8378731" y="1912030"/>
            <a:ext cx="3537895" cy="43837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TextBox 134">
            <a:extLst>
              <a:ext uri="{FF2B5EF4-FFF2-40B4-BE49-F238E27FC236}">
                <a16:creationId xmlns:a16="http://schemas.microsoft.com/office/drawing/2014/main" id="{1DC66B08-B323-44A3-B896-C58FEA363239}"/>
              </a:ext>
            </a:extLst>
          </p:cNvPr>
          <p:cNvSpPr txBox="1"/>
          <p:nvPr/>
        </p:nvSpPr>
        <p:spPr>
          <a:xfrm>
            <a:off x="8486292" y="1960156"/>
            <a:ext cx="3430334" cy="307777"/>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a:t>
            </a:r>
            <a:r>
              <a:rPr lang="en-US" sz="1400" dirty="0" err="1">
                <a:latin typeface="PF BeauSans Pro" panose="02000500000000020004" pitchFamily="2" charset="0"/>
              </a:rPr>
              <a:t>tài</a:t>
            </a:r>
            <a:r>
              <a:rPr lang="en-US" sz="1400" dirty="0">
                <a:latin typeface="PF BeauSans Pro" panose="02000500000000020004" pitchFamily="2" charset="0"/>
              </a:rPr>
              <a:t> </a:t>
            </a:r>
            <a:r>
              <a:rPr lang="en-US" sz="1400" dirty="0" err="1">
                <a:latin typeface="PF BeauSans Pro" panose="02000500000000020004" pitchFamily="2" charset="0"/>
              </a:rPr>
              <a:t>liệu</a:t>
            </a:r>
            <a:r>
              <a:rPr lang="en-US" sz="1400" dirty="0">
                <a:latin typeface="PF BeauSans Pro" panose="02000500000000020004" pitchFamily="2" charset="0"/>
              </a:rPr>
              <a:t> training,</a:t>
            </a:r>
            <a:r>
              <a:rPr lang="vi-VN" sz="1400" dirty="0">
                <a:latin typeface="PF BeauSans Pro" panose="02000500000000020004" pitchFamily="2" charset="0"/>
              </a:rPr>
              <a:t> slide theo mô tả</a:t>
            </a:r>
            <a:endParaRPr lang="en-US" sz="1400" dirty="0">
              <a:latin typeface="PF BeauSans Pro" panose="02000500000000020004" pitchFamily="2" charset="0"/>
            </a:endParaRPr>
          </a:p>
        </p:txBody>
      </p:sp>
      <p:sp>
        <p:nvSpPr>
          <p:cNvPr id="136" name="Rectangle: Rounded Corners 135">
            <a:extLst>
              <a:ext uri="{FF2B5EF4-FFF2-40B4-BE49-F238E27FC236}">
                <a16:creationId xmlns:a16="http://schemas.microsoft.com/office/drawing/2014/main" id="{B6A7A827-2158-459F-8E3C-F325223617F7}"/>
              </a:ext>
            </a:extLst>
          </p:cNvPr>
          <p:cNvSpPr/>
          <p:nvPr/>
        </p:nvSpPr>
        <p:spPr>
          <a:xfrm>
            <a:off x="8378731" y="2511448"/>
            <a:ext cx="3528469" cy="606936"/>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TextBox 136">
            <a:extLst>
              <a:ext uri="{FF2B5EF4-FFF2-40B4-BE49-F238E27FC236}">
                <a16:creationId xmlns:a16="http://schemas.microsoft.com/office/drawing/2014/main" id="{F8837491-9FC0-4F21-B7C6-E310C7623708}"/>
              </a:ext>
            </a:extLst>
          </p:cNvPr>
          <p:cNvSpPr txBox="1"/>
          <p:nvPr/>
        </p:nvSpPr>
        <p:spPr>
          <a:xfrm>
            <a:off x="8486291" y="2548211"/>
            <a:ext cx="3420913"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video highlight khoá học nội bộ, hiệu ứng nhanh</a:t>
            </a:r>
            <a:endParaRPr lang="en-US" sz="1400" dirty="0">
              <a:latin typeface="PF BeauSans Pro" panose="02000500000000020004" pitchFamily="2" charset="0"/>
            </a:endParaRPr>
          </a:p>
        </p:txBody>
      </p:sp>
      <p:cxnSp>
        <p:nvCxnSpPr>
          <p:cNvPr id="138" name="Straight Connector 137">
            <a:extLst>
              <a:ext uri="{FF2B5EF4-FFF2-40B4-BE49-F238E27FC236}">
                <a16:creationId xmlns:a16="http://schemas.microsoft.com/office/drawing/2014/main" id="{DA72061D-B272-458E-9D72-8D35208E83E9}"/>
              </a:ext>
            </a:extLst>
          </p:cNvPr>
          <p:cNvCxnSpPr>
            <a:cxnSpLocks/>
          </p:cNvCxnSpPr>
          <p:nvPr/>
        </p:nvCxnSpPr>
        <p:spPr>
          <a:xfrm flipV="1">
            <a:off x="2149089" y="2517765"/>
            <a:ext cx="352639" cy="295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30696BC-9EB4-43CB-B395-A685AD414451}"/>
              </a:ext>
            </a:extLst>
          </p:cNvPr>
          <p:cNvCxnSpPr>
            <a:cxnSpLocks/>
            <a:endCxn id="132" idx="1"/>
          </p:cNvCxnSpPr>
          <p:nvPr/>
        </p:nvCxnSpPr>
        <p:spPr>
          <a:xfrm flipV="1">
            <a:off x="4084721" y="2522193"/>
            <a:ext cx="522512" cy="247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F5E3C3C-9108-4BEE-BB96-45C7C4939DFF}"/>
              </a:ext>
            </a:extLst>
          </p:cNvPr>
          <p:cNvCxnSpPr>
            <a:cxnSpLocks/>
          </p:cNvCxnSpPr>
          <p:nvPr/>
        </p:nvCxnSpPr>
        <p:spPr>
          <a:xfrm>
            <a:off x="7622063" y="2535679"/>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17DAE59-2A16-4251-8553-D1E1FFB2291D}"/>
              </a:ext>
            </a:extLst>
          </p:cNvPr>
          <p:cNvCxnSpPr>
            <a:cxnSpLocks/>
          </p:cNvCxnSpPr>
          <p:nvPr/>
        </p:nvCxnSpPr>
        <p:spPr>
          <a:xfrm>
            <a:off x="7865088" y="2201019"/>
            <a:ext cx="0" cy="581669"/>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5E582C6-AEA1-4EDB-80DC-EE87C48CA9EF}"/>
              </a:ext>
            </a:extLst>
          </p:cNvPr>
          <p:cNvCxnSpPr>
            <a:cxnSpLocks/>
          </p:cNvCxnSpPr>
          <p:nvPr/>
        </p:nvCxnSpPr>
        <p:spPr>
          <a:xfrm flipV="1">
            <a:off x="7856621" y="2201019"/>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794893D-7DC5-46D0-A8E5-4EE2A2026382}"/>
              </a:ext>
            </a:extLst>
          </p:cNvPr>
          <p:cNvCxnSpPr>
            <a:cxnSpLocks/>
          </p:cNvCxnSpPr>
          <p:nvPr/>
        </p:nvCxnSpPr>
        <p:spPr>
          <a:xfrm flipV="1">
            <a:off x="7856621" y="2782688"/>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F6904B4B-7B1F-4914-9BAA-237969988F43}"/>
              </a:ext>
            </a:extLst>
          </p:cNvPr>
          <p:cNvSpPr/>
          <p:nvPr/>
        </p:nvSpPr>
        <p:spPr>
          <a:xfrm>
            <a:off x="2495043" y="4257656"/>
            <a:ext cx="1526637" cy="611227"/>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B6A1F142-E098-4CCC-B3E0-E416BB8B443A}"/>
              </a:ext>
            </a:extLst>
          </p:cNvPr>
          <p:cNvSpPr txBox="1"/>
          <p:nvPr/>
        </p:nvSpPr>
        <p:spPr>
          <a:xfrm>
            <a:off x="2602603" y="4277977"/>
            <a:ext cx="1526636"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Nhân</a:t>
            </a:r>
            <a:r>
              <a:rPr lang="en-US" sz="1400" dirty="0">
                <a:latin typeface="PF BeauSans Pro" panose="02000500000000020004" pitchFamily="2" charset="0"/>
              </a:rPr>
              <a:t> </a:t>
            </a:r>
            <a:r>
              <a:rPr lang="en-US" sz="1400" dirty="0" err="1">
                <a:latin typeface="PF BeauSans Pro" panose="02000500000000020004" pitchFamily="2" charset="0"/>
              </a:rPr>
              <a:t>viên</a:t>
            </a:r>
            <a:r>
              <a:rPr lang="en-US" sz="1400" dirty="0">
                <a:latin typeface="PF BeauSans Pro" panose="02000500000000020004" pitchFamily="2" charset="0"/>
              </a:rPr>
              <a:t> </a:t>
            </a:r>
            <a:r>
              <a:rPr lang="en-US" sz="1400" dirty="0" err="1">
                <a:latin typeface="PF BeauSans Pro" panose="02000500000000020004" pitchFamily="2" charset="0"/>
              </a:rPr>
              <a:t>văn</a:t>
            </a:r>
            <a:r>
              <a:rPr lang="en-US" sz="1400" dirty="0">
                <a:latin typeface="PF BeauSans Pro" panose="02000500000000020004" pitchFamily="2" charset="0"/>
              </a:rPr>
              <a:t> </a:t>
            </a:r>
            <a:r>
              <a:rPr lang="en-US" sz="1400" dirty="0" err="1">
                <a:latin typeface="PF BeauSans Pro" panose="02000500000000020004" pitchFamily="2" charset="0"/>
              </a:rPr>
              <a:t>phòng</a:t>
            </a:r>
            <a:endParaRPr lang="en-US" sz="1400" dirty="0">
              <a:latin typeface="PF BeauSans Pro" panose="02000500000000020004" pitchFamily="2" charset="0"/>
            </a:endParaRPr>
          </a:p>
        </p:txBody>
      </p:sp>
      <p:sp>
        <p:nvSpPr>
          <p:cNvPr id="70" name="Rectangle: Rounded Corners 69">
            <a:extLst>
              <a:ext uri="{FF2B5EF4-FFF2-40B4-BE49-F238E27FC236}">
                <a16:creationId xmlns:a16="http://schemas.microsoft.com/office/drawing/2014/main" id="{425465F1-9AD7-4481-9AF9-FBF5D297DD82}"/>
              </a:ext>
            </a:extLst>
          </p:cNvPr>
          <p:cNvSpPr/>
          <p:nvPr/>
        </p:nvSpPr>
        <p:spPr>
          <a:xfrm>
            <a:off x="4599212" y="3934417"/>
            <a:ext cx="3014830" cy="117024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A59D26F6-60BA-459E-A7D3-A843A340CF79}"/>
              </a:ext>
            </a:extLst>
          </p:cNvPr>
          <p:cNvSpPr txBox="1"/>
          <p:nvPr/>
        </p:nvSpPr>
        <p:spPr>
          <a:xfrm>
            <a:off x="4662168" y="3990174"/>
            <a:ext cx="2844311" cy="1031051"/>
          </a:xfrm>
          <a:prstGeom prst="rect">
            <a:avLst/>
          </a:prstGeom>
          <a:noFill/>
        </p:spPr>
        <p:txBody>
          <a:bodyPr wrap="square" rtlCol="0">
            <a:spAutoFit/>
          </a:bodyPr>
          <a:lstStyle/>
          <a:p>
            <a:pPr marR="0" lvl="0" algn="just" rtl="0">
              <a:lnSpc>
                <a:spcPct val="100000"/>
              </a:lnSpc>
              <a:spcBef>
                <a:spcPts val="0"/>
              </a:spcBef>
              <a:spcAft>
                <a:spcPts val="0"/>
              </a:spcAft>
            </a:pPr>
            <a:r>
              <a:rPr lang="en-US" sz="1400" dirty="0">
                <a:latin typeface="PF BeauSans Pro" panose="02000500000000020004" pitchFamily="2" charset="0"/>
              </a:rPr>
              <a:t>- </a:t>
            </a:r>
            <a:r>
              <a:rPr lang="vi-VN" sz="1400" dirty="0">
                <a:latin typeface="PF BeauSans Pro" panose="02000500000000020004" pitchFamily="2" charset="0"/>
              </a:rPr>
              <a:t>Tạo biên bản họp, báo cáo nhanh từ audio/video cuộc họp, dịch thuật và tài liệu trình chiếu</a:t>
            </a:r>
          </a:p>
          <a:p>
            <a:pPr marR="0" lvl="0" algn="just" rtl="0">
              <a:lnSpc>
                <a:spcPct val="100000"/>
              </a:lnSpc>
              <a:spcBef>
                <a:spcPts val="0"/>
              </a:spcBef>
              <a:spcAft>
                <a:spcPts val="0"/>
              </a:spcAft>
            </a:pPr>
            <a:endParaRPr lang="vi-VN" sz="500" dirty="0">
              <a:latin typeface="PF BeauSans Pro" panose="02000500000000020004" pitchFamily="2" charset="0"/>
            </a:endParaRPr>
          </a:p>
          <a:p>
            <a:pPr marR="0" lvl="0" algn="just" rtl="0">
              <a:lnSpc>
                <a:spcPct val="100000"/>
              </a:lnSpc>
              <a:spcBef>
                <a:spcPts val="0"/>
              </a:spcBef>
              <a:spcAft>
                <a:spcPts val="0"/>
              </a:spcAft>
            </a:pPr>
            <a:r>
              <a:rPr lang="en-US" sz="1400" dirty="0">
                <a:latin typeface="PF BeauSans Pro" panose="02000500000000020004" pitchFamily="2" charset="0"/>
              </a:rPr>
              <a:t>- </a:t>
            </a:r>
            <a:r>
              <a:rPr lang="vi-VN" sz="1400" dirty="0">
                <a:latin typeface="PF BeauSans Pro" panose="02000500000000020004" pitchFamily="2" charset="0"/>
              </a:rPr>
              <a:t>Tóm tắt và lưu trữ tài liệu</a:t>
            </a:r>
            <a:endParaRPr lang="en-US" sz="1400" dirty="0">
              <a:latin typeface="PF BeauSans Pro" panose="02000500000000020004" pitchFamily="2" charset="0"/>
            </a:endParaRPr>
          </a:p>
        </p:txBody>
      </p:sp>
      <p:sp>
        <p:nvSpPr>
          <p:cNvPr id="72" name="Rectangle: Rounded Corners 71">
            <a:extLst>
              <a:ext uri="{FF2B5EF4-FFF2-40B4-BE49-F238E27FC236}">
                <a16:creationId xmlns:a16="http://schemas.microsoft.com/office/drawing/2014/main" id="{830491DE-DFC5-4952-9D5E-8CC1D2BA09CA}"/>
              </a:ext>
            </a:extLst>
          </p:cNvPr>
          <p:cNvSpPr/>
          <p:nvPr/>
        </p:nvSpPr>
        <p:spPr>
          <a:xfrm>
            <a:off x="8370710" y="3531633"/>
            <a:ext cx="3543291" cy="39149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AB5E9061-432E-4C16-8A59-DCEDDD94F908}"/>
              </a:ext>
            </a:extLst>
          </p:cNvPr>
          <p:cNvSpPr txBox="1"/>
          <p:nvPr/>
        </p:nvSpPr>
        <p:spPr>
          <a:xfrm>
            <a:off x="8489422" y="3579758"/>
            <a:ext cx="3424582" cy="307777"/>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báo cáo, slide, email tự động</a:t>
            </a:r>
            <a:endParaRPr lang="en-US" sz="1400" dirty="0">
              <a:latin typeface="PF BeauSans Pro" panose="02000500000000020004" pitchFamily="2" charset="0"/>
            </a:endParaRPr>
          </a:p>
        </p:txBody>
      </p:sp>
      <p:sp>
        <p:nvSpPr>
          <p:cNvPr id="82" name="Rectangle: Rounded Corners 81">
            <a:extLst>
              <a:ext uri="{FF2B5EF4-FFF2-40B4-BE49-F238E27FC236}">
                <a16:creationId xmlns:a16="http://schemas.microsoft.com/office/drawing/2014/main" id="{CD4D609E-DC15-462A-A314-260E5AEA14F4}"/>
              </a:ext>
            </a:extLst>
          </p:cNvPr>
          <p:cNvSpPr/>
          <p:nvPr/>
        </p:nvSpPr>
        <p:spPr>
          <a:xfrm>
            <a:off x="8370709" y="4067107"/>
            <a:ext cx="3543289" cy="386582"/>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A5A1EC44-CF3F-43FF-97DB-5C5C437CF76A}"/>
              </a:ext>
            </a:extLst>
          </p:cNvPr>
          <p:cNvSpPr txBox="1"/>
          <p:nvPr/>
        </p:nvSpPr>
        <p:spPr>
          <a:xfrm>
            <a:off x="8478270" y="4099764"/>
            <a:ext cx="3491477"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a:latin typeface="PF BeauSans Pro" panose="02000500000000020004" pitchFamily="2" charset="0"/>
              </a:rPr>
              <a:t>Speech-to-text </a:t>
            </a:r>
            <a:r>
              <a:rPr lang="en-US" sz="1400" dirty="0" err="1">
                <a:latin typeface="PF BeauSans Pro" panose="02000500000000020004" pitchFamily="2" charset="0"/>
              </a:rPr>
              <a:t>và</a:t>
            </a:r>
            <a:r>
              <a:rPr lang="en-US" sz="1400" dirty="0">
                <a:latin typeface="PF BeauSans Pro" panose="02000500000000020004" pitchFamily="2" charset="0"/>
              </a:rPr>
              <a:t> text-to-speech</a:t>
            </a:r>
          </a:p>
        </p:txBody>
      </p:sp>
      <p:cxnSp>
        <p:nvCxnSpPr>
          <p:cNvPr id="91" name="Straight Connector 90">
            <a:extLst>
              <a:ext uri="{FF2B5EF4-FFF2-40B4-BE49-F238E27FC236}">
                <a16:creationId xmlns:a16="http://schemas.microsoft.com/office/drawing/2014/main" id="{405D82D0-713A-472A-982D-2F20D2B4CF57}"/>
              </a:ext>
            </a:extLst>
          </p:cNvPr>
          <p:cNvCxnSpPr>
            <a:cxnSpLocks/>
          </p:cNvCxnSpPr>
          <p:nvPr/>
        </p:nvCxnSpPr>
        <p:spPr>
          <a:xfrm>
            <a:off x="2142404" y="4557268"/>
            <a:ext cx="352639"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FAF3E37-1516-4BF4-A443-C8B1946A18B2}"/>
              </a:ext>
            </a:extLst>
          </p:cNvPr>
          <p:cNvCxnSpPr>
            <a:cxnSpLocks/>
          </p:cNvCxnSpPr>
          <p:nvPr/>
        </p:nvCxnSpPr>
        <p:spPr>
          <a:xfrm>
            <a:off x="4021680" y="4517956"/>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00EC2F6-26DA-4AC8-B543-281532221B2F}"/>
              </a:ext>
            </a:extLst>
          </p:cNvPr>
          <p:cNvCxnSpPr>
            <a:cxnSpLocks/>
          </p:cNvCxnSpPr>
          <p:nvPr/>
        </p:nvCxnSpPr>
        <p:spPr>
          <a:xfrm>
            <a:off x="7614042" y="4436035"/>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31F680D-35F6-4104-A15C-AD564C579947}"/>
              </a:ext>
            </a:extLst>
          </p:cNvPr>
          <p:cNvCxnSpPr>
            <a:cxnSpLocks/>
          </p:cNvCxnSpPr>
          <p:nvPr/>
        </p:nvCxnSpPr>
        <p:spPr>
          <a:xfrm>
            <a:off x="7857067" y="3727379"/>
            <a:ext cx="0" cy="1619321"/>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60EA2D9-683E-4274-8BBB-D0E836108FA0}"/>
              </a:ext>
            </a:extLst>
          </p:cNvPr>
          <p:cNvCxnSpPr>
            <a:cxnSpLocks/>
            <a:endCxn id="72" idx="1"/>
          </p:cNvCxnSpPr>
          <p:nvPr/>
        </p:nvCxnSpPr>
        <p:spPr>
          <a:xfrm flipV="1">
            <a:off x="7846998" y="3727379"/>
            <a:ext cx="52371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853B8C8-CAA5-4A64-84E6-C5B3CA622C6A}"/>
              </a:ext>
            </a:extLst>
          </p:cNvPr>
          <p:cNvCxnSpPr>
            <a:cxnSpLocks/>
          </p:cNvCxnSpPr>
          <p:nvPr/>
        </p:nvCxnSpPr>
        <p:spPr>
          <a:xfrm flipV="1">
            <a:off x="7848600" y="4264220"/>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104" name="Rectangle: Rounded Corners 103">
            <a:extLst>
              <a:ext uri="{FF2B5EF4-FFF2-40B4-BE49-F238E27FC236}">
                <a16:creationId xmlns:a16="http://schemas.microsoft.com/office/drawing/2014/main" id="{C45ED834-7F32-45B5-AB6A-FAB23B128B12}"/>
              </a:ext>
            </a:extLst>
          </p:cNvPr>
          <p:cNvSpPr/>
          <p:nvPr/>
        </p:nvSpPr>
        <p:spPr>
          <a:xfrm>
            <a:off x="8369108" y="4599079"/>
            <a:ext cx="3539501" cy="39072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TextBox 104">
            <a:extLst>
              <a:ext uri="{FF2B5EF4-FFF2-40B4-BE49-F238E27FC236}">
                <a16:creationId xmlns:a16="http://schemas.microsoft.com/office/drawing/2014/main" id="{98F7C8DC-A762-4E53-88D1-D65C362C7B9B}"/>
              </a:ext>
            </a:extLst>
          </p:cNvPr>
          <p:cNvSpPr txBox="1"/>
          <p:nvPr/>
        </p:nvSpPr>
        <p:spPr>
          <a:xfrm>
            <a:off x="8476668" y="4640854"/>
            <a:ext cx="3215787"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Phân</a:t>
            </a:r>
            <a:r>
              <a:rPr lang="en-US" sz="1400" dirty="0">
                <a:latin typeface="PF BeauSans Pro" panose="02000500000000020004" pitchFamily="2" charset="0"/>
              </a:rPr>
              <a:t> </a:t>
            </a:r>
            <a:r>
              <a:rPr lang="en-US" sz="1400" dirty="0" err="1">
                <a:latin typeface="PF BeauSans Pro" panose="02000500000000020004" pitchFamily="2" charset="0"/>
              </a:rPr>
              <a:t>tích</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a:t>
            </a:r>
            <a:r>
              <a:rPr lang="en-US" sz="1400" dirty="0" err="1">
                <a:latin typeface="PF BeauSans Pro" panose="02000500000000020004" pitchFamily="2" charset="0"/>
              </a:rPr>
              <a:t>tóm</a:t>
            </a:r>
            <a:r>
              <a:rPr lang="en-US" sz="1400" dirty="0">
                <a:latin typeface="PF BeauSans Pro" panose="02000500000000020004" pitchFamily="2" charset="0"/>
              </a:rPr>
              <a:t> </a:t>
            </a:r>
            <a:r>
              <a:rPr lang="en-US" sz="1400" dirty="0" err="1">
                <a:latin typeface="PF BeauSans Pro" panose="02000500000000020004" pitchFamily="2" charset="0"/>
              </a:rPr>
              <a:t>tắt</a:t>
            </a:r>
            <a:r>
              <a:rPr lang="en-US" sz="1400" dirty="0">
                <a:latin typeface="PF BeauSans Pro" panose="02000500000000020004" pitchFamily="2" charset="0"/>
              </a:rPr>
              <a:t> </a:t>
            </a:r>
            <a:r>
              <a:rPr lang="en-US" sz="1400" dirty="0" err="1">
                <a:latin typeface="PF BeauSans Pro" panose="02000500000000020004" pitchFamily="2" charset="0"/>
              </a:rPr>
              <a:t>tự</a:t>
            </a:r>
            <a:r>
              <a:rPr lang="en-US" sz="1400" dirty="0">
                <a:latin typeface="PF BeauSans Pro" panose="02000500000000020004" pitchFamily="2" charset="0"/>
              </a:rPr>
              <a:t> </a:t>
            </a:r>
            <a:r>
              <a:rPr lang="en-US" sz="1400" dirty="0" err="1">
                <a:latin typeface="PF BeauSans Pro" panose="02000500000000020004" pitchFamily="2" charset="0"/>
              </a:rPr>
              <a:t>động</a:t>
            </a:r>
            <a:endParaRPr lang="en-US" sz="1400" dirty="0">
              <a:latin typeface="PF BeauSans Pro" panose="02000500000000020004" pitchFamily="2" charset="0"/>
            </a:endParaRPr>
          </a:p>
        </p:txBody>
      </p:sp>
      <p:cxnSp>
        <p:nvCxnSpPr>
          <p:cNvPr id="106" name="Straight Connector 105">
            <a:extLst>
              <a:ext uri="{FF2B5EF4-FFF2-40B4-BE49-F238E27FC236}">
                <a16:creationId xmlns:a16="http://schemas.microsoft.com/office/drawing/2014/main" id="{844BF41A-5756-4261-A775-2EE73A2AE136}"/>
              </a:ext>
            </a:extLst>
          </p:cNvPr>
          <p:cNvCxnSpPr>
            <a:cxnSpLocks/>
          </p:cNvCxnSpPr>
          <p:nvPr/>
        </p:nvCxnSpPr>
        <p:spPr>
          <a:xfrm flipV="1">
            <a:off x="7846998" y="5336307"/>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FF7F4952-998D-42E9-808D-39075472584B}"/>
              </a:ext>
            </a:extLst>
          </p:cNvPr>
          <p:cNvSpPr/>
          <p:nvPr/>
        </p:nvSpPr>
        <p:spPr>
          <a:xfrm>
            <a:off x="8374498" y="5126776"/>
            <a:ext cx="3539501" cy="39072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TextBox 107">
            <a:extLst>
              <a:ext uri="{FF2B5EF4-FFF2-40B4-BE49-F238E27FC236}">
                <a16:creationId xmlns:a16="http://schemas.microsoft.com/office/drawing/2014/main" id="{A8136683-D720-4027-BAD1-5150A235C124}"/>
              </a:ext>
            </a:extLst>
          </p:cNvPr>
          <p:cNvSpPr txBox="1"/>
          <p:nvPr/>
        </p:nvSpPr>
        <p:spPr>
          <a:xfrm>
            <a:off x="8482058" y="5168551"/>
            <a:ext cx="3215787"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Hỗ</a:t>
            </a:r>
            <a:r>
              <a:rPr lang="en-US" sz="1400" dirty="0">
                <a:latin typeface="PF BeauSans Pro" panose="02000500000000020004" pitchFamily="2" charset="0"/>
              </a:rPr>
              <a:t> </a:t>
            </a:r>
            <a:r>
              <a:rPr lang="en-US" sz="1400" dirty="0" err="1">
                <a:latin typeface="PF BeauSans Pro" panose="02000500000000020004" pitchFamily="2" charset="0"/>
              </a:rPr>
              <a:t>trợ</a:t>
            </a:r>
            <a:r>
              <a:rPr lang="en-US" sz="1400" dirty="0">
                <a:latin typeface="PF BeauSans Pro" panose="02000500000000020004" pitchFamily="2" charset="0"/>
              </a:rPr>
              <a:t> </a:t>
            </a:r>
            <a:r>
              <a:rPr lang="en-US" sz="1400" dirty="0" err="1">
                <a:latin typeface="PF BeauSans Pro" panose="02000500000000020004" pitchFamily="2" charset="0"/>
              </a:rPr>
              <a:t>đa</a:t>
            </a:r>
            <a:r>
              <a:rPr lang="en-US" sz="1400" dirty="0">
                <a:latin typeface="PF BeauSans Pro" panose="02000500000000020004" pitchFamily="2" charset="0"/>
              </a:rPr>
              <a:t> </a:t>
            </a:r>
            <a:r>
              <a:rPr lang="en-US" sz="1400" dirty="0" err="1">
                <a:latin typeface="PF BeauSans Pro" panose="02000500000000020004" pitchFamily="2" charset="0"/>
              </a:rPr>
              <a:t>ngôn</a:t>
            </a:r>
            <a:r>
              <a:rPr lang="en-US" sz="1400" dirty="0">
                <a:latin typeface="PF BeauSans Pro" panose="02000500000000020004" pitchFamily="2" charset="0"/>
              </a:rPr>
              <a:t> </a:t>
            </a:r>
            <a:r>
              <a:rPr lang="en-US" sz="1400" dirty="0" err="1">
                <a:latin typeface="PF BeauSans Pro" panose="02000500000000020004" pitchFamily="2" charset="0"/>
              </a:rPr>
              <a:t>ngữ</a:t>
            </a:r>
            <a:endParaRPr lang="en-US" sz="1400" dirty="0">
              <a:latin typeface="PF BeauSans Pro" panose="02000500000000020004" pitchFamily="2" charset="0"/>
            </a:endParaRPr>
          </a:p>
        </p:txBody>
      </p:sp>
      <p:cxnSp>
        <p:nvCxnSpPr>
          <p:cNvPr id="109" name="Straight Connector 108">
            <a:extLst>
              <a:ext uri="{FF2B5EF4-FFF2-40B4-BE49-F238E27FC236}">
                <a16:creationId xmlns:a16="http://schemas.microsoft.com/office/drawing/2014/main" id="{6452465E-E2A9-45B4-AB88-BB2C91DA9A91}"/>
              </a:ext>
            </a:extLst>
          </p:cNvPr>
          <p:cNvCxnSpPr>
            <a:cxnSpLocks/>
          </p:cNvCxnSpPr>
          <p:nvPr/>
        </p:nvCxnSpPr>
        <p:spPr>
          <a:xfrm flipV="1">
            <a:off x="7856621" y="2793218"/>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15AC6BD-CD8E-4382-9BC5-317F53B9E3C9}"/>
              </a:ext>
            </a:extLst>
          </p:cNvPr>
          <p:cNvCxnSpPr>
            <a:cxnSpLocks/>
          </p:cNvCxnSpPr>
          <p:nvPr/>
        </p:nvCxnSpPr>
        <p:spPr>
          <a:xfrm flipV="1">
            <a:off x="7852388" y="4785655"/>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037B2B8F-73EF-42E1-92F9-C2FFF76D5109}"/>
              </a:ext>
            </a:extLst>
          </p:cNvPr>
          <p:cNvSpPr txBox="1"/>
          <p:nvPr/>
        </p:nvSpPr>
        <p:spPr>
          <a:xfrm>
            <a:off x="2536914" y="1364317"/>
            <a:ext cx="1469664" cy="369332"/>
          </a:xfrm>
          <a:prstGeom prst="rect">
            <a:avLst/>
          </a:prstGeom>
          <a:noFill/>
        </p:spPr>
        <p:txBody>
          <a:bodyPr wrap="square" rtlCol="0">
            <a:spAutoFit/>
          </a:bodyPr>
          <a:lstStyle/>
          <a:p>
            <a:pPr marR="0" lvl="0" algn="ctr" rtl="0">
              <a:lnSpc>
                <a:spcPct val="100000"/>
              </a:lnSpc>
              <a:spcBef>
                <a:spcPts val="0"/>
              </a:spcBef>
              <a:spcAft>
                <a:spcPts val="0"/>
              </a:spcAft>
            </a:pPr>
            <a:r>
              <a:rPr lang="en-US" dirty="0" err="1">
                <a:solidFill>
                  <a:srgbClr val="ED1B2F"/>
                </a:solidFill>
                <a:latin typeface="FS Magistral Bold" panose="020B0804030204080304" pitchFamily="34" charset="0"/>
              </a:rPr>
              <a:t>Đối</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tượng</a:t>
            </a:r>
            <a:endParaRPr lang="en-US" dirty="0">
              <a:solidFill>
                <a:srgbClr val="ED1B2F"/>
              </a:solidFill>
              <a:latin typeface="FS Magistral Bold" panose="020B0804030204080304" pitchFamily="34" charset="0"/>
            </a:endParaRPr>
          </a:p>
        </p:txBody>
      </p:sp>
      <p:sp>
        <p:nvSpPr>
          <p:cNvPr id="112" name="TextBox 111">
            <a:extLst>
              <a:ext uri="{FF2B5EF4-FFF2-40B4-BE49-F238E27FC236}">
                <a16:creationId xmlns:a16="http://schemas.microsoft.com/office/drawing/2014/main" id="{EC168B45-D928-4FE5-837D-351469926BEE}"/>
              </a:ext>
            </a:extLst>
          </p:cNvPr>
          <p:cNvSpPr txBox="1"/>
          <p:nvPr/>
        </p:nvSpPr>
        <p:spPr>
          <a:xfrm>
            <a:off x="5565927" y="1345978"/>
            <a:ext cx="1151403"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Nhu</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cầu</a:t>
            </a:r>
            <a:endParaRPr lang="en-US" dirty="0">
              <a:solidFill>
                <a:srgbClr val="ED1B2F"/>
              </a:solidFill>
              <a:latin typeface="FS Magistral Bold" panose="020B0804030204080304" pitchFamily="34" charset="0"/>
            </a:endParaRPr>
          </a:p>
        </p:txBody>
      </p:sp>
    </p:spTree>
    <p:extLst>
      <p:ext uri="{BB962C8B-B14F-4D97-AF65-F5344CB8AC3E}">
        <p14:creationId xmlns:p14="http://schemas.microsoft.com/office/powerpoint/2010/main" val="286615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Đề</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xuất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năng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theo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khúc</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pSp>
        <p:nvGrpSpPr>
          <p:cNvPr id="3" name="Group 2">
            <a:extLst>
              <a:ext uri="{FF2B5EF4-FFF2-40B4-BE49-F238E27FC236}">
                <a16:creationId xmlns:a16="http://schemas.microsoft.com/office/drawing/2014/main" id="{E7FB3DB3-A462-4E82-ABD5-003F861AA3BD}"/>
              </a:ext>
            </a:extLst>
          </p:cNvPr>
          <p:cNvGrpSpPr/>
          <p:nvPr/>
        </p:nvGrpSpPr>
        <p:grpSpPr>
          <a:xfrm>
            <a:off x="283389" y="3218602"/>
            <a:ext cx="1538840" cy="1025205"/>
            <a:chOff x="368019" y="2855419"/>
            <a:chExt cx="1346018" cy="897175"/>
          </a:xfrm>
        </p:grpSpPr>
        <p:sp>
          <p:nvSpPr>
            <p:cNvPr id="27" name="Rectangle: Rounded Corners 26">
              <a:extLst>
                <a:ext uri="{FF2B5EF4-FFF2-40B4-BE49-F238E27FC236}">
                  <a16:creationId xmlns:a16="http://schemas.microsoft.com/office/drawing/2014/main" id="{03CF734D-24F7-4D24-8C07-8C79B9098BBB}"/>
                </a:ext>
              </a:extLst>
            </p:cNvPr>
            <p:cNvSpPr/>
            <p:nvPr/>
          </p:nvSpPr>
          <p:spPr>
            <a:xfrm>
              <a:off x="408671" y="2902343"/>
              <a:ext cx="1305366" cy="850251"/>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37884D12-C4C9-4F70-B716-F6DA0A81513D}"/>
                </a:ext>
              </a:extLst>
            </p:cNvPr>
            <p:cNvSpPr/>
            <p:nvPr/>
          </p:nvSpPr>
          <p:spPr>
            <a:xfrm>
              <a:off x="368019" y="2855419"/>
              <a:ext cx="1305366" cy="8502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8A6A4B55-36A5-49AF-9E4E-6978EB009B80}"/>
              </a:ext>
            </a:extLst>
          </p:cNvPr>
          <p:cNvSpPr txBox="1"/>
          <p:nvPr/>
        </p:nvSpPr>
        <p:spPr>
          <a:xfrm>
            <a:off x="390947" y="3365165"/>
            <a:ext cx="1312573" cy="646331"/>
          </a:xfrm>
          <a:prstGeom prst="rect">
            <a:avLst/>
          </a:prstGeom>
          <a:noFill/>
        </p:spPr>
        <p:txBody>
          <a:bodyPr wrap="square" rtlCol="0">
            <a:spAutoFit/>
          </a:bodyPr>
          <a:lstStyle/>
          <a:p>
            <a:pPr marL="342900" marR="0" lvl="0" indent="-342900" algn="l" rtl="0">
              <a:lnSpc>
                <a:spcPct val="100000"/>
              </a:lnSpc>
              <a:spcBef>
                <a:spcPts val="0"/>
              </a:spcBef>
              <a:spcAft>
                <a:spcPts val="0"/>
              </a:spcAft>
              <a:buAutoNum type="arabicPeriod"/>
            </a:pPr>
            <a:r>
              <a:rPr lang="en-US" dirty="0" err="1">
                <a:solidFill>
                  <a:srgbClr val="ED1B2F"/>
                </a:solidFill>
                <a:latin typeface="FS Magistral Bold" panose="020B0804030204080304" pitchFamily="34" charset="0"/>
              </a:rPr>
              <a:t>Nội</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bộ</a:t>
            </a:r>
            <a:r>
              <a:rPr lang="en-US" dirty="0">
                <a:solidFill>
                  <a:srgbClr val="ED1B2F"/>
                </a:solidFill>
                <a:latin typeface="FS Magistral Bold" panose="020B0804030204080304" pitchFamily="34" charset="0"/>
              </a:rPr>
              <a:t> </a:t>
            </a:r>
          </a:p>
          <a:p>
            <a:pPr marR="0" lvl="0" algn="l" rtl="0">
              <a:lnSpc>
                <a:spcPct val="100000"/>
              </a:lnSpc>
              <a:spcBef>
                <a:spcPts val="0"/>
              </a:spcBef>
              <a:spcAft>
                <a:spcPts val="0"/>
              </a:spcAft>
            </a:pPr>
            <a:r>
              <a:rPr lang="en-US" dirty="0">
                <a:solidFill>
                  <a:srgbClr val="ED1B2F"/>
                </a:solidFill>
                <a:latin typeface="FS Magistral Bold" panose="020B0804030204080304" pitchFamily="34" charset="0"/>
              </a:rPr>
              <a:t>Viettel</a:t>
            </a:r>
          </a:p>
        </p:txBody>
      </p:sp>
      <p:cxnSp>
        <p:nvCxnSpPr>
          <p:cNvPr id="14" name="Straight Connector 13">
            <a:extLst>
              <a:ext uri="{FF2B5EF4-FFF2-40B4-BE49-F238E27FC236}">
                <a16:creationId xmlns:a16="http://schemas.microsoft.com/office/drawing/2014/main" id="{5BB78A7E-C630-4476-A21F-748CAC41CC4B}"/>
              </a:ext>
            </a:extLst>
          </p:cNvPr>
          <p:cNvCxnSpPr>
            <a:cxnSpLocks/>
            <a:endCxn id="53" idx="1"/>
          </p:cNvCxnSpPr>
          <p:nvPr/>
        </p:nvCxnSpPr>
        <p:spPr>
          <a:xfrm flipV="1">
            <a:off x="1811078" y="3769367"/>
            <a:ext cx="683965" cy="412"/>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4BCF2EAA-05F5-4E6C-BC31-8289378173E9}"/>
              </a:ext>
            </a:extLst>
          </p:cNvPr>
          <p:cNvSpPr/>
          <p:nvPr/>
        </p:nvSpPr>
        <p:spPr>
          <a:xfrm>
            <a:off x="2495043" y="3105043"/>
            <a:ext cx="1581657" cy="132864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870FA484-B19F-4C2D-B108-91FD7BE2A9DC}"/>
              </a:ext>
            </a:extLst>
          </p:cNvPr>
          <p:cNvSpPr txBox="1"/>
          <p:nvPr/>
        </p:nvSpPr>
        <p:spPr>
          <a:xfrm>
            <a:off x="2602603" y="3183932"/>
            <a:ext cx="1419078" cy="1169551"/>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Các</a:t>
            </a:r>
            <a:r>
              <a:rPr lang="en-US" sz="1400" dirty="0">
                <a:latin typeface="PF BeauSans Pro" panose="02000500000000020004" pitchFamily="2" charset="0"/>
              </a:rPr>
              <a:t> </a:t>
            </a:r>
            <a:r>
              <a:rPr lang="en-US" sz="1400" dirty="0" err="1">
                <a:latin typeface="PF BeauSans Pro" panose="02000500000000020004" pitchFamily="2" charset="0"/>
              </a:rPr>
              <a:t>sản</a:t>
            </a:r>
            <a:r>
              <a:rPr lang="en-US" sz="1400" dirty="0">
                <a:latin typeface="PF BeauSans Pro" panose="02000500000000020004" pitchFamily="2" charset="0"/>
              </a:rPr>
              <a:t> </a:t>
            </a:r>
            <a:r>
              <a:rPr lang="en-US" sz="1400" dirty="0" err="1">
                <a:latin typeface="PF BeauSans Pro" panose="02000500000000020004" pitchFamily="2" charset="0"/>
              </a:rPr>
              <a:t>phẩm</a:t>
            </a:r>
            <a:r>
              <a:rPr lang="en-US" sz="1400" dirty="0">
                <a:latin typeface="PF BeauSans Pro" panose="02000500000000020004" pitchFamily="2" charset="0"/>
              </a:rPr>
              <a:t>, </a:t>
            </a:r>
            <a:r>
              <a:rPr lang="en-US" sz="1400" dirty="0" err="1">
                <a:latin typeface="PF BeauSans Pro" panose="02000500000000020004" pitchFamily="2" charset="0"/>
              </a:rPr>
              <a:t>dịch</a:t>
            </a:r>
            <a:r>
              <a:rPr lang="en-US" sz="1400" dirty="0">
                <a:latin typeface="PF BeauSans Pro" panose="02000500000000020004" pitchFamily="2" charset="0"/>
              </a:rPr>
              <a:t> </a:t>
            </a:r>
            <a:r>
              <a:rPr lang="en-US" sz="1400" dirty="0" err="1">
                <a:latin typeface="PF BeauSans Pro" panose="02000500000000020004" pitchFamily="2" charset="0"/>
              </a:rPr>
              <a:t>vụ</a:t>
            </a:r>
            <a:r>
              <a:rPr lang="en-US" sz="1400" dirty="0">
                <a:latin typeface="PF BeauSans Pro" panose="02000500000000020004" pitchFamily="2" charset="0"/>
              </a:rPr>
              <a:t> </a:t>
            </a:r>
            <a:r>
              <a:rPr lang="en-US" sz="1400" dirty="0" err="1">
                <a:latin typeface="PF BeauSans Pro" panose="02000500000000020004" pitchFamily="2" charset="0"/>
              </a:rPr>
              <a:t>của</a:t>
            </a:r>
            <a:r>
              <a:rPr lang="en-US" sz="1400" dirty="0">
                <a:latin typeface="PF BeauSans Pro" panose="02000500000000020004" pitchFamily="2" charset="0"/>
              </a:rPr>
              <a:t> Viettel (Viettel Media, TV360, </a:t>
            </a:r>
            <a:r>
              <a:rPr lang="en-US" sz="1400" dirty="0" err="1">
                <a:latin typeface="PF BeauSans Pro" panose="02000500000000020004" pitchFamily="2" charset="0"/>
              </a:rPr>
              <a:t>MyDio</a:t>
            </a:r>
            <a:r>
              <a:rPr lang="en-US" sz="1400" dirty="0">
                <a:latin typeface="PF BeauSans Pro" panose="02000500000000020004" pitchFamily="2" charset="0"/>
              </a:rPr>
              <a:t>, </a:t>
            </a:r>
            <a:r>
              <a:rPr lang="en-US" sz="1400" dirty="0" err="1">
                <a:latin typeface="PF BeauSans Pro" panose="02000500000000020004" pitchFamily="2" charset="0"/>
              </a:rPr>
              <a:t>v.v</a:t>
            </a:r>
            <a:r>
              <a:rPr lang="en-US" sz="1400" dirty="0">
                <a:latin typeface="PF BeauSans Pro" panose="02000500000000020004" pitchFamily="2" charset="0"/>
              </a:rPr>
              <a:t>)</a:t>
            </a:r>
          </a:p>
        </p:txBody>
      </p:sp>
      <p:sp>
        <p:nvSpPr>
          <p:cNvPr id="74" name="Rectangle: Rounded Corners 73">
            <a:extLst>
              <a:ext uri="{FF2B5EF4-FFF2-40B4-BE49-F238E27FC236}">
                <a16:creationId xmlns:a16="http://schemas.microsoft.com/office/drawing/2014/main" id="{8F1CF46D-ADFB-4D13-99B5-BAE630F6E21B}"/>
              </a:ext>
            </a:extLst>
          </p:cNvPr>
          <p:cNvSpPr/>
          <p:nvPr/>
        </p:nvSpPr>
        <p:spPr>
          <a:xfrm>
            <a:off x="4535324" y="2513008"/>
            <a:ext cx="3087184" cy="251622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40463EE-DF0D-4514-B9D2-18B19C1C8E0C}"/>
              </a:ext>
            </a:extLst>
          </p:cNvPr>
          <p:cNvSpPr txBox="1"/>
          <p:nvPr/>
        </p:nvSpPr>
        <p:spPr>
          <a:xfrm>
            <a:off x="4681372" y="2572400"/>
            <a:ext cx="2760828" cy="2400657"/>
          </a:xfrm>
          <a:prstGeom prst="rect">
            <a:avLst/>
          </a:prstGeom>
          <a:noFill/>
        </p:spPr>
        <p:txBody>
          <a:bodyPr wrap="square" rtlCol="0">
            <a:spAutoFit/>
          </a:bodyPr>
          <a:lstStyle/>
          <a:p>
            <a:pPr marR="0" lvl="0" algn="just" rtl="0">
              <a:lnSpc>
                <a:spcPct val="100000"/>
              </a:lnSpc>
              <a:spcBef>
                <a:spcPts val="0"/>
              </a:spcBef>
              <a:spcAft>
                <a:spcPts val="0"/>
              </a:spcAft>
            </a:pPr>
            <a:r>
              <a:rPr lang="vi-VN" sz="1400" dirty="0">
                <a:latin typeface="PF BeauSans Pro" panose="02000500000000020004" pitchFamily="2" charset="0"/>
              </a:rPr>
              <a:t>- Tạo các chương trình truyền hình thực tế, series phim</a:t>
            </a:r>
            <a:r>
              <a:rPr lang="en-US" sz="1400" dirty="0">
                <a:latin typeface="PF BeauSans Pro" panose="02000500000000020004" pitchFamily="2" charset="0"/>
              </a:rPr>
              <a:t>, </a:t>
            </a:r>
            <a:r>
              <a:rPr lang="vi-VN" sz="1400" dirty="0">
                <a:latin typeface="PF BeauSans Pro" panose="02000500000000020004" pitchFamily="2" charset="0"/>
              </a:rPr>
              <a:t>video quảng bá và teaser cho các chương trình mới</a:t>
            </a:r>
            <a:endParaRPr lang="en-US" sz="1400" dirty="0">
              <a:latin typeface="PF BeauSans Pro" panose="02000500000000020004" pitchFamily="2" charset="0"/>
            </a:endParaRPr>
          </a:p>
          <a:p>
            <a:pPr marR="0" lvl="0" algn="just" rtl="0">
              <a:lnSpc>
                <a:spcPct val="100000"/>
              </a:lnSpc>
              <a:spcBef>
                <a:spcPts val="0"/>
              </a:spcBef>
              <a:spcAft>
                <a:spcPts val="0"/>
              </a:spcAft>
            </a:pPr>
            <a:endParaRPr lang="vi-VN" sz="500" dirty="0">
              <a:latin typeface="PF BeauSans Pro" panose="02000500000000020004" pitchFamily="2" charset="0"/>
            </a:endParaRPr>
          </a:p>
          <a:p>
            <a:pPr marR="0" lvl="0" algn="just" rtl="0">
              <a:lnSpc>
                <a:spcPct val="100000"/>
              </a:lnSpc>
              <a:spcBef>
                <a:spcPts val="0"/>
              </a:spcBef>
              <a:spcAft>
                <a:spcPts val="0"/>
              </a:spcAft>
            </a:pPr>
            <a:r>
              <a:rPr lang="vi-VN" sz="1400" dirty="0">
                <a:latin typeface="PF BeauSans Pro" panose="02000500000000020004" pitchFamily="2" charset="0"/>
              </a:rPr>
              <a:t>- Cải thiện chất lượng video, hình ảnh và âm thanh</a:t>
            </a:r>
            <a:endParaRPr lang="en-US" sz="1400" dirty="0">
              <a:latin typeface="PF BeauSans Pro" panose="02000500000000020004" pitchFamily="2" charset="0"/>
            </a:endParaRPr>
          </a:p>
          <a:p>
            <a:pPr marR="0" lvl="0" algn="just" rtl="0">
              <a:lnSpc>
                <a:spcPct val="100000"/>
              </a:lnSpc>
              <a:spcBef>
                <a:spcPts val="0"/>
              </a:spcBef>
              <a:spcAft>
                <a:spcPts val="0"/>
              </a:spcAft>
            </a:pPr>
            <a:endParaRPr lang="vi-VN" sz="500" dirty="0">
              <a:latin typeface="PF BeauSans Pro" panose="02000500000000020004" pitchFamily="2" charset="0"/>
            </a:endParaRPr>
          </a:p>
          <a:p>
            <a:pPr marR="0" lvl="0" algn="just" rtl="0">
              <a:lnSpc>
                <a:spcPct val="100000"/>
              </a:lnSpc>
              <a:spcBef>
                <a:spcPts val="0"/>
              </a:spcBef>
              <a:spcAft>
                <a:spcPts val="0"/>
              </a:spcAft>
            </a:pPr>
            <a:r>
              <a:rPr lang="vi-VN" sz="1400" dirty="0">
                <a:latin typeface="PF BeauSans Pro" panose="02000500000000020004" pitchFamily="2" charset="0"/>
              </a:rPr>
              <a:t>- Tạo nội dung tương tác và cá nhân hóa chương trình, phim, video giải trí để thu hút người xem</a:t>
            </a:r>
            <a:endParaRPr lang="en-US" sz="1400" dirty="0">
              <a:latin typeface="PF BeauSans Pro" panose="02000500000000020004" pitchFamily="2" charset="0"/>
            </a:endParaRPr>
          </a:p>
        </p:txBody>
      </p:sp>
      <p:sp>
        <p:nvSpPr>
          <p:cNvPr id="80" name="TextBox 79">
            <a:extLst>
              <a:ext uri="{FF2B5EF4-FFF2-40B4-BE49-F238E27FC236}">
                <a16:creationId xmlns:a16="http://schemas.microsoft.com/office/drawing/2014/main" id="{224A82B0-5A6B-47A5-861E-C438EF36CC94}"/>
              </a:ext>
            </a:extLst>
          </p:cNvPr>
          <p:cNvSpPr txBox="1"/>
          <p:nvPr/>
        </p:nvSpPr>
        <p:spPr>
          <a:xfrm>
            <a:off x="9309624" y="1365208"/>
            <a:ext cx="1350944"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Tính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năng</a:t>
            </a:r>
            <a:endParaRPr lang="en-US" dirty="0">
              <a:solidFill>
                <a:srgbClr val="ED1B2F"/>
              </a:solidFill>
              <a:latin typeface="FS Magistral Bold" panose="020B0804030204080304" pitchFamily="34" charset="0"/>
            </a:endParaRPr>
          </a:p>
        </p:txBody>
      </p:sp>
      <p:cxnSp>
        <p:nvCxnSpPr>
          <p:cNvPr id="86" name="Straight Connector 85">
            <a:extLst>
              <a:ext uri="{FF2B5EF4-FFF2-40B4-BE49-F238E27FC236}">
                <a16:creationId xmlns:a16="http://schemas.microsoft.com/office/drawing/2014/main" id="{A47FEEAB-6405-4B5B-BFCC-D37D7A9C2AB2}"/>
              </a:ext>
            </a:extLst>
          </p:cNvPr>
          <p:cNvCxnSpPr>
            <a:cxnSpLocks/>
          </p:cNvCxnSpPr>
          <p:nvPr/>
        </p:nvCxnSpPr>
        <p:spPr>
          <a:xfrm>
            <a:off x="4076700" y="3771737"/>
            <a:ext cx="458624"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6D7E030-C5F6-4BD5-9489-188E58100C4E}"/>
              </a:ext>
            </a:extLst>
          </p:cNvPr>
          <p:cNvCxnSpPr>
            <a:cxnSpLocks/>
          </p:cNvCxnSpPr>
          <p:nvPr/>
        </p:nvCxnSpPr>
        <p:spPr>
          <a:xfrm>
            <a:off x="7614042" y="3778549"/>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134" name="Rectangle: Rounded Corners 133">
            <a:extLst>
              <a:ext uri="{FF2B5EF4-FFF2-40B4-BE49-F238E27FC236}">
                <a16:creationId xmlns:a16="http://schemas.microsoft.com/office/drawing/2014/main" id="{AA635C14-43F3-4E15-AA5F-A109D352E197}"/>
              </a:ext>
            </a:extLst>
          </p:cNvPr>
          <p:cNvSpPr/>
          <p:nvPr/>
        </p:nvSpPr>
        <p:spPr>
          <a:xfrm>
            <a:off x="8378731" y="1922560"/>
            <a:ext cx="3537895" cy="43837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TextBox 134">
            <a:extLst>
              <a:ext uri="{FF2B5EF4-FFF2-40B4-BE49-F238E27FC236}">
                <a16:creationId xmlns:a16="http://schemas.microsoft.com/office/drawing/2014/main" id="{1DC66B08-B323-44A3-B896-C58FEA363239}"/>
              </a:ext>
            </a:extLst>
          </p:cNvPr>
          <p:cNvSpPr txBox="1"/>
          <p:nvPr/>
        </p:nvSpPr>
        <p:spPr>
          <a:xfrm>
            <a:off x="8486292" y="1970686"/>
            <a:ext cx="3430334" cy="307777"/>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kịch bản, đề xuất ý tượng nội dung</a:t>
            </a:r>
            <a:endParaRPr lang="en-US" sz="1400" dirty="0">
              <a:latin typeface="PF BeauSans Pro" panose="02000500000000020004" pitchFamily="2" charset="0"/>
            </a:endParaRPr>
          </a:p>
        </p:txBody>
      </p:sp>
      <p:sp>
        <p:nvSpPr>
          <p:cNvPr id="136" name="Rectangle: Rounded Corners 135">
            <a:extLst>
              <a:ext uri="{FF2B5EF4-FFF2-40B4-BE49-F238E27FC236}">
                <a16:creationId xmlns:a16="http://schemas.microsoft.com/office/drawing/2014/main" id="{B6A7A827-2158-459F-8E3C-F325223617F7}"/>
              </a:ext>
            </a:extLst>
          </p:cNvPr>
          <p:cNvSpPr/>
          <p:nvPr/>
        </p:nvSpPr>
        <p:spPr>
          <a:xfrm>
            <a:off x="8378731" y="2521978"/>
            <a:ext cx="3528469" cy="826116"/>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TextBox 136">
            <a:extLst>
              <a:ext uri="{FF2B5EF4-FFF2-40B4-BE49-F238E27FC236}">
                <a16:creationId xmlns:a16="http://schemas.microsoft.com/office/drawing/2014/main" id="{F8837491-9FC0-4F21-B7C6-E310C7623708}"/>
              </a:ext>
            </a:extLst>
          </p:cNvPr>
          <p:cNvSpPr txBox="1"/>
          <p:nvPr/>
        </p:nvSpPr>
        <p:spPr>
          <a:xfrm>
            <a:off x="8486291" y="2558741"/>
            <a:ext cx="3420913" cy="738664"/>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video truyền thông, video highlight, short video với hiệu ứng nhanh, phụ đề tự động</a:t>
            </a:r>
            <a:endParaRPr lang="en-US" sz="1400" dirty="0">
              <a:latin typeface="PF BeauSans Pro" panose="02000500000000020004" pitchFamily="2" charset="0"/>
            </a:endParaRPr>
          </a:p>
        </p:txBody>
      </p:sp>
      <p:cxnSp>
        <p:nvCxnSpPr>
          <p:cNvPr id="141" name="Straight Connector 140">
            <a:extLst>
              <a:ext uri="{FF2B5EF4-FFF2-40B4-BE49-F238E27FC236}">
                <a16:creationId xmlns:a16="http://schemas.microsoft.com/office/drawing/2014/main" id="{517DAE59-2A16-4251-8553-D1E1FFB2291D}"/>
              </a:ext>
            </a:extLst>
          </p:cNvPr>
          <p:cNvCxnSpPr>
            <a:cxnSpLocks/>
          </p:cNvCxnSpPr>
          <p:nvPr/>
        </p:nvCxnSpPr>
        <p:spPr>
          <a:xfrm>
            <a:off x="7865088" y="2152280"/>
            <a:ext cx="0" cy="3390352"/>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5E582C6-AEA1-4EDB-80DC-EE87C48CA9EF}"/>
              </a:ext>
            </a:extLst>
          </p:cNvPr>
          <p:cNvCxnSpPr>
            <a:cxnSpLocks/>
          </p:cNvCxnSpPr>
          <p:nvPr/>
        </p:nvCxnSpPr>
        <p:spPr>
          <a:xfrm flipV="1">
            <a:off x="7856621" y="2169216"/>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794893D-7DC5-46D0-A8E5-4EE2A2026382}"/>
              </a:ext>
            </a:extLst>
          </p:cNvPr>
          <p:cNvCxnSpPr>
            <a:cxnSpLocks/>
          </p:cNvCxnSpPr>
          <p:nvPr/>
        </p:nvCxnSpPr>
        <p:spPr>
          <a:xfrm flipV="1">
            <a:off x="7856621" y="2937153"/>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146" name="Rectangle: Rounded Corners 145">
            <a:extLst>
              <a:ext uri="{FF2B5EF4-FFF2-40B4-BE49-F238E27FC236}">
                <a16:creationId xmlns:a16="http://schemas.microsoft.com/office/drawing/2014/main" id="{187A020E-0061-457E-BFF3-131A4FBB49F0}"/>
              </a:ext>
            </a:extLst>
          </p:cNvPr>
          <p:cNvSpPr/>
          <p:nvPr/>
        </p:nvSpPr>
        <p:spPr>
          <a:xfrm>
            <a:off x="8369108" y="3488033"/>
            <a:ext cx="3528469" cy="826116"/>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TextBox 146">
            <a:extLst>
              <a:ext uri="{FF2B5EF4-FFF2-40B4-BE49-F238E27FC236}">
                <a16:creationId xmlns:a16="http://schemas.microsoft.com/office/drawing/2014/main" id="{A40F1FAC-4CFA-4A34-A56B-BE530A48FBF2}"/>
              </a:ext>
            </a:extLst>
          </p:cNvPr>
          <p:cNvSpPr txBox="1"/>
          <p:nvPr/>
        </p:nvSpPr>
        <p:spPr>
          <a:xfrm>
            <a:off x="8476668" y="3524796"/>
            <a:ext cx="3420913" cy="738664"/>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Chỉnh sửa </a:t>
            </a:r>
            <a:r>
              <a:rPr lang="en-US" sz="1400" dirty="0" err="1">
                <a:latin typeface="PF BeauSans Pro" panose="02000500000000020004" pitchFamily="2" charset="0"/>
              </a:rPr>
              <a:t>và</a:t>
            </a:r>
            <a:r>
              <a:rPr lang="en-US" sz="1400" dirty="0">
                <a:latin typeface="PF BeauSans Pro" panose="02000500000000020004" pitchFamily="2" charset="0"/>
              </a:rPr>
              <a:t> </a:t>
            </a:r>
            <a:r>
              <a:rPr lang="en-US" sz="1400" dirty="0" err="1">
                <a:latin typeface="PF BeauSans Pro" panose="02000500000000020004" pitchFamily="2" charset="0"/>
              </a:rPr>
              <a:t>nâng</a:t>
            </a:r>
            <a:r>
              <a:rPr lang="en-US" sz="1400" dirty="0">
                <a:latin typeface="PF BeauSans Pro" panose="02000500000000020004" pitchFamily="2" charset="0"/>
              </a:rPr>
              <a:t> </a:t>
            </a:r>
            <a:r>
              <a:rPr lang="en-US" sz="1400" dirty="0" err="1">
                <a:latin typeface="PF BeauSans Pro" panose="02000500000000020004" pitchFamily="2" charset="0"/>
              </a:rPr>
              <a:t>cao</a:t>
            </a:r>
            <a:r>
              <a:rPr lang="en-US" sz="1400" dirty="0">
                <a:latin typeface="PF BeauSans Pro" panose="02000500000000020004" pitchFamily="2" charset="0"/>
              </a:rPr>
              <a:t> </a:t>
            </a:r>
            <a:r>
              <a:rPr lang="en-US" sz="1400" dirty="0" err="1">
                <a:latin typeface="PF BeauSans Pro" panose="02000500000000020004" pitchFamily="2" charset="0"/>
              </a:rPr>
              <a:t>chất</a:t>
            </a:r>
            <a:r>
              <a:rPr lang="en-US" sz="1400" dirty="0">
                <a:latin typeface="PF BeauSans Pro" panose="02000500000000020004" pitchFamily="2" charset="0"/>
              </a:rPr>
              <a:t> </a:t>
            </a:r>
            <a:r>
              <a:rPr lang="en-US" sz="1400" dirty="0" err="1">
                <a:latin typeface="PF BeauSans Pro" panose="02000500000000020004" pitchFamily="2" charset="0"/>
              </a:rPr>
              <a:t>lượng</a:t>
            </a:r>
            <a:r>
              <a:rPr lang="en-US" sz="1400" dirty="0">
                <a:latin typeface="PF BeauSans Pro" panose="02000500000000020004" pitchFamily="2" charset="0"/>
              </a:rPr>
              <a:t> </a:t>
            </a:r>
            <a:r>
              <a:rPr lang="vi-VN" sz="1400" dirty="0">
                <a:latin typeface="PF BeauSans Pro" panose="02000500000000020004" pitchFamily="2" charset="0"/>
              </a:rPr>
              <a:t>các cảnh quay</a:t>
            </a:r>
            <a:r>
              <a:rPr lang="en-US" sz="1400" dirty="0">
                <a:latin typeface="PF BeauSans Pro" panose="02000500000000020004" pitchFamily="2" charset="0"/>
              </a:rPr>
              <a:t>,</a:t>
            </a:r>
            <a:r>
              <a:rPr lang="vi-VN" sz="1400" dirty="0">
                <a:latin typeface="PF BeauSans Pro" panose="02000500000000020004" pitchFamily="2" charset="0"/>
              </a:rPr>
              <a:t> âm thanh và tạo video custom</a:t>
            </a:r>
            <a:endParaRPr lang="en-US" sz="1400" dirty="0">
              <a:latin typeface="PF BeauSans Pro" panose="02000500000000020004" pitchFamily="2" charset="0"/>
            </a:endParaRPr>
          </a:p>
        </p:txBody>
      </p:sp>
      <p:sp>
        <p:nvSpPr>
          <p:cNvPr id="148" name="Rectangle: Rounded Corners 147">
            <a:extLst>
              <a:ext uri="{FF2B5EF4-FFF2-40B4-BE49-F238E27FC236}">
                <a16:creationId xmlns:a16="http://schemas.microsoft.com/office/drawing/2014/main" id="{B278487D-EAFA-4BCD-90B1-BE063AB5DF12}"/>
              </a:ext>
            </a:extLst>
          </p:cNvPr>
          <p:cNvSpPr/>
          <p:nvPr/>
        </p:nvSpPr>
        <p:spPr>
          <a:xfrm>
            <a:off x="8388153" y="4489650"/>
            <a:ext cx="3528469" cy="64224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TextBox 148">
            <a:extLst>
              <a:ext uri="{FF2B5EF4-FFF2-40B4-BE49-F238E27FC236}">
                <a16:creationId xmlns:a16="http://schemas.microsoft.com/office/drawing/2014/main" id="{0401CBB8-4561-44EB-9D3F-BECD921A0BDE}"/>
              </a:ext>
            </a:extLst>
          </p:cNvPr>
          <p:cNvSpPr txBox="1"/>
          <p:nvPr/>
        </p:nvSpPr>
        <p:spPr>
          <a:xfrm>
            <a:off x="8495713" y="4526413"/>
            <a:ext cx="3420913"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Chuyển đổi giọng nói thành văn bản (speech-to-text)</a:t>
            </a:r>
            <a:endParaRPr lang="en-US" sz="1400" dirty="0">
              <a:latin typeface="PF BeauSans Pro" panose="02000500000000020004" pitchFamily="2" charset="0"/>
            </a:endParaRPr>
          </a:p>
        </p:txBody>
      </p:sp>
      <p:sp>
        <p:nvSpPr>
          <p:cNvPr id="150" name="Rectangle: Rounded Corners 149">
            <a:extLst>
              <a:ext uri="{FF2B5EF4-FFF2-40B4-BE49-F238E27FC236}">
                <a16:creationId xmlns:a16="http://schemas.microsoft.com/office/drawing/2014/main" id="{01908AFE-0F8E-4B36-812E-AA900D350BA1}"/>
              </a:ext>
            </a:extLst>
          </p:cNvPr>
          <p:cNvSpPr/>
          <p:nvPr/>
        </p:nvSpPr>
        <p:spPr>
          <a:xfrm>
            <a:off x="8388153" y="5313382"/>
            <a:ext cx="3528469" cy="402932"/>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TextBox 150">
            <a:extLst>
              <a:ext uri="{FF2B5EF4-FFF2-40B4-BE49-F238E27FC236}">
                <a16:creationId xmlns:a16="http://schemas.microsoft.com/office/drawing/2014/main" id="{C33EA316-AE12-472A-A34A-2027B8CDD5FD}"/>
              </a:ext>
            </a:extLst>
          </p:cNvPr>
          <p:cNvSpPr txBox="1"/>
          <p:nvPr/>
        </p:nvSpPr>
        <p:spPr>
          <a:xfrm>
            <a:off x="8495713" y="5350144"/>
            <a:ext cx="3420913" cy="307777"/>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Hỗ trợ đa ngôn ngữ</a:t>
            </a:r>
            <a:endParaRPr lang="en-US" sz="1400" dirty="0">
              <a:latin typeface="PF BeauSans Pro" panose="02000500000000020004" pitchFamily="2" charset="0"/>
            </a:endParaRPr>
          </a:p>
        </p:txBody>
      </p:sp>
      <p:cxnSp>
        <p:nvCxnSpPr>
          <p:cNvPr id="152" name="Straight Connector 151">
            <a:extLst>
              <a:ext uri="{FF2B5EF4-FFF2-40B4-BE49-F238E27FC236}">
                <a16:creationId xmlns:a16="http://schemas.microsoft.com/office/drawing/2014/main" id="{2FAADAE5-391D-4E68-B493-F062DD0950D6}"/>
              </a:ext>
            </a:extLst>
          </p:cNvPr>
          <p:cNvCxnSpPr>
            <a:cxnSpLocks/>
            <a:endCxn id="146" idx="1"/>
          </p:cNvCxnSpPr>
          <p:nvPr/>
        </p:nvCxnSpPr>
        <p:spPr>
          <a:xfrm>
            <a:off x="7855081" y="3901091"/>
            <a:ext cx="514027"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AF7D721F-5CC9-4B4E-BD37-FD0E7F061BDF}"/>
              </a:ext>
            </a:extLst>
          </p:cNvPr>
          <p:cNvCxnSpPr>
            <a:cxnSpLocks/>
          </p:cNvCxnSpPr>
          <p:nvPr/>
        </p:nvCxnSpPr>
        <p:spPr>
          <a:xfrm flipV="1">
            <a:off x="7865084" y="4803695"/>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F4D372D-7DF7-4A4F-8861-C39E1EAD6E4B}"/>
              </a:ext>
            </a:extLst>
          </p:cNvPr>
          <p:cNvCxnSpPr>
            <a:cxnSpLocks/>
          </p:cNvCxnSpPr>
          <p:nvPr/>
        </p:nvCxnSpPr>
        <p:spPr>
          <a:xfrm flipV="1">
            <a:off x="7856620" y="5534859"/>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5369B019-7782-438F-A52C-CDD9A3A9ECD6}"/>
              </a:ext>
            </a:extLst>
          </p:cNvPr>
          <p:cNvSpPr txBox="1"/>
          <p:nvPr/>
        </p:nvSpPr>
        <p:spPr>
          <a:xfrm>
            <a:off x="2536914" y="1397772"/>
            <a:ext cx="1469664" cy="369332"/>
          </a:xfrm>
          <a:prstGeom prst="rect">
            <a:avLst/>
          </a:prstGeom>
          <a:noFill/>
        </p:spPr>
        <p:txBody>
          <a:bodyPr wrap="square" rtlCol="0">
            <a:spAutoFit/>
          </a:bodyPr>
          <a:lstStyle/>
          <a:p>
            <a:pPr marR="0" lvl="0" algn="ctr" rtl="0">
              <a:lnSpc>
                <a:spcPct val="100000"/>
              </a:lnSpc>
              <a:spcBef>
                <a:spcPts val="0"/>
              </a:spcBef>
              <a:spcAft>
                <a:spcPts val="0"/>
              </a:spcAft>
            </a:pPr>
            <a:r>
              <a:rPr lang="en-US" dirty="0" err="1">
                <a:solidFill>
                  <a:srgbClr val="ED1B2F"/>
                </a:solidFill>
                <a:latin typeface="FS Magistral Bold" panose="020B0804030204080304" pitchFamily="34" charset="0"/>
              </a:rPr>
              <a:t>Đối</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tượng</a:t>
            </a:r>
            <a:endParaRPr lang="en-US" dirty="0">
              <a:solidFill>
                <a:srgbClr val="ED1B2F"/>
              </a:solidFill>
              <a:latin typeface="FS Magistral Bold" panose="020B0804030204080304" pitchFamily="34" charset="0"/>
            </a:endParaRPr>
          </a:p>
        </p:txBody>
      </p:sp>
      <p:sp>
        <p:nvSpPr>
          <p:cNvPr id="156" name="TextBox 155">
            <a:extLst>
              <a:ext uri="{FF2B5EF4-FFF2-40B4-BE49-F238E27FC236}">
                <a16:creationId xmlns:a16="http://schemas.microsoft.com/office/drawing/2014/main" id="{41AECD4D-52C2-4AD0-8237-99852EFC0DE6}"/>
              </a:ext>
            </a:extLst>
          </p:cNvPr>
          <p:cNvSpPr txBox="1"/>
          <p:nvPr/>
        </p:nvSpPr>
        <p:spPr>
          <a:xfrm>
            <a:off x="5565927" y="1379433"/>
            <a:ext cx="1151403"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Nhu</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cầu</a:t>
            </a:r>
            <a:endParaRPr lang="en-US" dirty="0">
              <a:solidFill>
                <a:srgbClr val="ED1B2F"/>
              </a:solidFill>
              <a:latin typeface="FS Magistral Bold" panose="020B0804030204080304" pitchFamily="34" charset="0"/>
            </a:endParaRPr>
          </a:p>
        </p:txBody>
      </p:sp>
    </p:spTree>
    <p:extLst>
      <p:ext uri="{BB962C8B-B14F-4D97-AF65-F5344CB8AC3E}">
        <p14:creationId xmlns:p14="http://schemas.microsoft.com/office/powerpoint/2010/main" val="161234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Đề</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xuất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năng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theo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khúc</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pSp>
        <p:nvGrpSpPr>
          <p:cNvPr id="3" name="Group 2">
            <a:extLst>
              <a:ext uri="{FF2B5EF4-FFF2-40B4-BE49-F238E27FC236}">
                <a16:creationId xmlns:a16="http://schemas.microsoft.com/office/drawing/2014/main" id="{E7FB3DB3-A462-4E82-ABD5-003F861AA3BD}"/>
              </a:ext>
            </a:extLst>
          </p:cNvPr>
          <p:cNvGrpSpPr/>
          <p:nvPr/>
        </p:nvGrpSpPr>
        <p:grpSpPr>
          <a:xfrm>
            <a:off x="283389" y="3218602"/>
            <a:ext cx="1538840" cy="1025205"/>
            <a:chOff x="368019" y="2855419"/>
            <a:chExt cx="1346018" cy="897175"/>
          </a:xfrm>
        </p:grpSpPr>
        <p:sp>
          <p:nvSpPr>
            <p:cNvPr id="27" name="Rectangle: Rounded Corners 26">
              <a:extLst>
                <a:ext uri="{FF2B5EF4-FFF2-40B4-BE49-F238E27FC236}">
                  <a16:creationId xmlns:a16="http://schemas.microsoft.com/office/drawing/2014/main" id="{03CF734D-24F7-4D24-8C07-8C79B9098BBB}"/>
                </a:ext>
              </a:extLst>
            </p:cNvPr>
            <p:cNvSpPr/>
            <p:nvPr/>
          </p:nvSpPr>
          <p:spPr>
            <a:xfrm>
              <a:off x="408671" y="2902343"/>
              <a:ext cx="1305366" cy="850251"/>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37884D12-C4C9-4F70-B716-F6DA0A81513D}"/>
                </a:ext>
              </a:extLst>
            </p:cNvPr>
            <p:cNvSpPr/>
            <p:nvPr/>
          </p:nvSpPr>
          <p:spPr>
            <a:xfrm>
              <a:off x="368019" y="2855419"/>
              <a:ext cx="1305366" cy="8502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8A6A4B55-36A5-49AF-9E4E-6978EB009B80}"/>
              </a:ext>
            </a:extLst>
          </p:cNvPr>
          <p:cNvSpPr txBox="1"/>
          <p:nvPr/>
        </p:nvSpPr>
        <p:spPr>
          <a:xfrm>
            <a:off x="346343" y="3365165"/>
            <a:ext cx="1439749" cy="646331"/>
          </a:xfrm>
          <a:prstGeom prst="rect">
            <a:avLst/>
          </a:prstGeom>
          <a:noFill/>
        </p:spPr>
        <p:txBody>
          <a:bodyPr wrap="square" rtlCol="0">
            <a:spAutoFit/>
          </a:bodyPr>
          <a:lstStyle/>
          <a:p>
            <a:pPr marL="342900" marR="0" lvl="0" indent="-342900" algn="l" rtl="0">
              <a:lnSpc>
                <a:spcPct val="100000"/>
              </a:lnSpc>
              <a:spcBef>
                <a:spcPts val="0"/>
              </a:spcBef>
              <a:spcAft>
                <a:spcPts val="0"/>
              </a:spcAft>
              <a:buFont typeface="+mj-lt"/>
              <a:buAutoNum type="arabicPeriod" startAt="2"/>
            </a:pPr>
            <a:r>
              <a:rPr lang="en-US" dirty="0" err="1">
                <a:solidFill>
                  <a:srgbClr val="ED1B2F"/>
                </a:solidFill>
                <a:latin typeface="FS Magistral Bold" panose="020B0804030204080304" pitchFamily="34" charset="0"/>
              </a:rPr>
              <a:t>Đối</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tác</a:t>
            </a:r>
            <a:endParaRPr lang="en-US" dirty="0">
              <a:solidFill>
                <a:srgbClr val="ED1B2F"/>
              </a:solidFill>
              <a:latin typeface="FS Magistral Bold" panose="020B0804030204080304" pitchFamily="34" charset="0"/>
            </a:endParaRPr>
          </a:p>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Của</a:t>
            </a:r>
            <a:r>
              <a:rPr lang="en-US" dirty="0">
                <a:solidFill>
                  <a:srgbClr val="ED1B2F"/>
                </a:solidFill>
                <a:latin typeface="FS Magistral Bold" panose="020B0804030204080304" pitchFamily="34" charset="0"/>
              </a:rPr>
              <a:t> Viettel</a:t>
            </a:r>
          </a:p>
        </p:txBody>
      </p:sp>
      <p:cxnSp>
        <p:nvCxnSpPr>
          <p:cNvPr id="14" name="Straight Connector 13">
            <a:extLst>
              <a:ext uri="{FF2B5EF4-FFF2-40B4-BE49-F238E27FC236}">
                <a16:creationId xmlns:a16="http://schemas.microsoft.com/office/drawing/2014/main" id="{5BB78A7E-C630-4476-A21F-748CAC41CC4B}"/>
              </a:ext>
            </a:extLst>
          </p:cNvPr>
          <p:cNvCxnSpPr/>
          <p:nvPr/>
        </p:nvCxnSpPr>
        <p:spPr>
          <a:xfrm>
            <a:off x="1811078" y="3769779"/>
            <a:ext cx="336406"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8ADCDC6-AAB5-42C1-B4ED-86B9A4729EA9}"/>
              </a:ext>
            </a:extLst>
          </p:cNvPr>
          <p:cNvCxnSpPr>
            <a:cxnSpLocks/>
          </p:cNvCxnSpPr>
          <p:nvPr/>
        </p:nvCxnSpPr>
        <p:spPr>
          <a:xfrm>
            <a:off x="2147484" y="2336800"/>
            <a:ext cx="0" cy="2988073"/>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DEBDF819-7D76-4025-AE9F-9FA59A93160F}"/>
              </a:ext>
            </a:extLst>
          </p:cNvPr>
          <p:cNvSpPr/>
          <p:nvPr/>
        </p:nvSpPr>
        <p:spPr>
          <a:xfrm>
            <a:off x="2495043" y="1883857"/>
            <a:ext cx="1526637" cy="75945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2178B5B5-00EE-4BFC-896A-6485F5E06C55}"/>
              </a:ext>
            </a:extLst>
          </p:cNvPr>
          <p:cNvSpPr txBox="1"/>
          <p:nvPr/>
        </p:nvSpPr>
        <p:spPr>
          <a:xfrm>
            <a:off x="2602603" y="1883858"/>
            <a:ext cx="1526636" cy="738664"/>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Đối</a:t>
            </a:r>
            <a:r>
              <a:rPr lang="en-US" sz="1400" dirty="0">
                <a:latin typeface="PF BeauSans Pro" panose="02000500000000020004" pitchFamily="2" charset="0"/>
              </a:rPr>
              <a:t> </a:t>
            </a:r>
            <a:r>
              <a:rPr lang="en-US" sz="1400" dirty="0" err="1">
                <a:latin typeface="PF BeauSans Pro" panose="02000500000000020004" pitchFamily="2" charset="0"/>
              </a:rPr>
              <a:t>tác</a:t>
            </a:r>
            <a:r>
              <a:rPr lang="en-US" sz="1400" dirty="0">
                <a:latin typeface="PF BeauSans Pro" panose="02000500000000020004" pitchFamily="2" charset="0"/>
              </a:rPr>
              <a:t> </a:t>
            </a:r>
            <a:r>
              <a:rPr lang="en-US" sz="1400" dirty="0" err="1">
                <a:latin typeface="PF BeauSans Pro" panose="02000500000000020004" pitchFamily="2" charset="0"/>
              </a:rPr>
              <a:t>ngành</a:t>
            </a:r>
            <a:r>
              <a:rPr lang="en-US" sz="1400" dirty="0">
                <a:latin typeface="PF BeauSans Pro" panose="02000500000000020004" pitchFamily="2" charset="0"/>
              </a:rPr>
              <a:t> </a:t>
            </a:r>
            <a:r>
              <a:rPr lang="en-US" sz="1400" dirty="0" err="1">
                <a:latin typeface="PF BeauSans Pro" panose="02000500000000020004" pitchFamily="2" charset="0"/>
              </a:rPr>
              <a:t>truyền</a:t>
            </a:r>
            <a:r>
              <a:rPr lang="en-US" sz="1400" dirty="0">
                <a:latin typeface="PF BeauSans Pro" panose="02000500000000020004" pitchFamily="2" charset="0"/>
              </a:rPr>
              <a:t> </a:t>
            </a:r>
            <a:r>
              <a:rPr lang="en-US" sz="1400" dirty="0" err="1">
                <a:latin typeface="PF BeauSans Pro" panose="02000500000000020004" pitchFamily="2" charset="0"/>
              </a:rPr>
              <a:t>thông</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a:t>
            </a:r>
            <a:r>
              <a:rPr lang="en-US" sz="1400" dirty="0" err="1">
                <a:latin typeface="PF BeauSans Pro" panose="02000500000000020004" pitchFamily="2" charset="0"/>
              </a:rPr>
              <a:t>giải</a:t>
            </a:r>
            <a:r>
              <a:rPr lang="en-US" sz="1400" dirty="0">
                <a:latin typeface="PF BeauSans Pro" panose="02000500000000020004" pitchFamily="2" charset="0"/>
              </a:rPr>
              <a:t> </a:t>
            </a:r>
            <a:r>
              <a:rPr lang="en-US" sz="1400" dirty="0" err="1">
                <a:latin typeface="PF BeauSans Pro" panose="02000500000000020004" pitchFamily="2" charset="0"/>
              </a:rPr>
              <a:t>trí</a:t>
            </a:r>
            <a:endParaRPr lang="en-US" sz="1400" dirty="0">
              <a:latin typeface="PF BeauSans Pro" panose="02000500000000020004" pitchFamily="2" charset="0"/>
            </a:endParaRPr>
          </a:p>
        </p:txBody>
      </p:sp>
      <p:sp>
        <p:nvSpPr>
          <p:cNvPr id="51" name="Rectangle: Rounded Corners 50">
            <a:extLst>
              <a:ext uri="{FF2B5EF4-FFF2-40B4-BE49-F238E27FC236}">
                <a16:creationId xmlns:a16="http://schemas.microsoft.com/office/drawing/2014/main" id="{CF5D0052-09C9-4D33-B925-6AC4D6720A2B}"/>
              </a:ext>
            </a:extLst>
          </p:cNvPr>
          <p:cNvSpPr/>
          <p:nvPr/>
        </p:nvSpPr>
        <p:spPr>
          <a:xfrm>
            <a:off x="2495043" y="3476623"/>
            <a:ext cx="1526637" cy="5934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914F671C-3891-49FC-BEE2-498DED64E060}"/>
              </a:ext>
            </a:extLst>
          </p:cNvPr>
          <p:cNvSpPr txBox="1"/>
          <p:nvPr/>
        </p:nvSpPr>
        <p:spPr>
          <a:xfrm>
            <a:off x="2602603" y="3496543"/>
            <a:ext cx="1347098"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Đối</a:t>
            </a:r>
            <a:r>
              <a:rPr lang="en-US" sz="1400" dirty="0">
                <a:latin typeface="PF BeauSans Pro" panose="02000500000000020004" pitchFamily="2" charset="0"/>
              </a:rPr>
              <a:t> </a:t>
            </a:r>
            <a:r>
              <a:rPr lang="en-US" sz="1400" dirty="0" err="1">
                <a:latin typeface="PF BeauSans Pro" panose="02000500000000020004" pitchFamily="2" charset="0"/>
              </a:rPr>
              <a:t>tác</a:t>
            </a:r>
            <a:r>
              <a:rPr lang="en-US" sz="1400" dirty="0">
                <a:latin typeface="PF BeauSans Pro" panose="02000500000000020004" pitchFamily="2" charset="0"/>
              </a:rPr>
              <a:t> </a:t>
            </a:r>
            <a:r>
              <a:rPr lang="en-US" sz="1400" dirty="0" err="1">
                <a:latin typeface="PF BeauSans Pro" panose="02000500000000020004" pitchFamily="2" charset="0"/>
              </a:rPr>
              <a:t>lĩnh</a:t>
            </a:r>
            <a:r>
              <a:rPr lang="en-US" sz="1400" dirty="0">
                <a:latin typeface="PF BeauSans Pro" panose="02000500000000020004" pitchFamily="2" charset="0"/>
              </a:rPr>
              <a:t> </a:t>
            </a:r>
            <a:r>
              <a:rPr lang="en-US" sz="1400" dirty="0" err="1">
                <a:latin typeface="PF BeauSans Pro" panose="02000500000000020004" pitchFamily="2" charset="0"/>
              </a:rPr>
              <a:t>vực</a:t>
            </a:r>
            <a:r>
              <a:rPr lang="en-US" sz="1400" dirty="0">
                <a:latin typeface="PF BeauSans Pro" panose="02000500000000020004" pitchFamily="2" charset="0"/>
              </a:rPr>
              <a:t> </a:t>
            </a:r>
            <a:r>
              <a:rPr lang="en-US" sz="1400" dirty="0" err="1">
                <a:latin typeface="PF BeauSans Pro" panose="02000500000000020004" pitchFamily="2" charset="0"/>
              </a:rPr>
              <a:t>giáo</a:t>
            </a:r>
            <a:r>
              <a:rPr lang="en-US" sz="1400" dirty="0">
                <a:latin typeface="PF BeauSans Pro" panose="02000500000000020004" pitchFamily="2" charset="0"/>
              </a:rPr>
              <a:t> </a:t>
            </a:r>
            <a:r>
              <a:rPr lang="en-US" sz="1400" dirty="0" err="1">
                <a:latin typeface="PF BeauSans Pro" panose="02000500000000020004" pitchFamily="2" charset="0"/>
              </a:rPr>
              <a:t>dục</a:t>
            </a:r>
            <a:endParaRPr lang="en-US" sz="1400" dirty="0">
              <a:latin typeface="PF BeauSans Pro" panose="02000500000000020004" pitchFamily="2" charset="0"/>
            </a:endParaRPr>
          </a:p>
        </p:txBody>
      </p:sp>
      <p:sp>
        <p:nvSpPr>
          <p:cNvPr id="53" name="Rectangle: Rounded Corners 52">
            <a:extLst>
              <a:ext uri="{FF2B5EF4-FFF2-40B4-BE49-F238E27FC236}">
                <a16:creationId xmlns:a16="http://schemas.microsoft.com/office/drawing/2014/main" id="{4BCF2EAA-05F5-4E6C-BC31-8289378173E9}"/>
              </a:ext>
            </a:extLst>
          </p:cNvPr>
          <p:cNvSpPr/>
          <p:nvPr/>
        </p:nvSpPr>
        <p:spPr>
          <a:xfrm>
            <a:off x="2495043" y="5028136"/>
            <a:ext cx="1581657" cy="82105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870FA484-B19F-4C2D-B108-91FD7BE2A9DC}"/>
              </a:ext>
            </a:extLst>
          </p:cNvPr>
          <p:cNvSpPr txBox="1"/>
          <p:nvPr/>
        </p:nvSpPr>
        <p:spPr>
          <a:xfrm>
            <a:off x="2602603" y="5062421"/>
            <a:ext cx="1419078" cy="738664"/>
          </a:xfrm>
          <a:prstGeom prst="rect">
            <a:avLst/>
          </a:prstGeom>
          <a:noFill/>
        </p:spPr>
        <p:txBody>
          <a:bodyPr wrap="square" rtlCol="0">
            <a:spAutoFit/>
          </a:bodyPr>
          <a:lstStyle/>
          <a:p>
            <a:pPr marR="0" lvl="0" rtl="0">
              <a:lnSpc>
                <a:spcPct val="100000"/>
              </a:lnSpc>
              <a:spcBef>
                <a:spcPts val="0"/>
              </a:spcBef>
              <a:spcAft>
                <a:spcPts val="0"/>
              </a:spcAft>
            </a:pPr>
            <a:r>
              <a:rPr lang="vi-VN" sz="1400" dirty="0">
                <a:latin typeface="PF BeauSans Pro" panose="02000500000000020004" pitchFamily="2" charset="0"/>
              </a:rPr>
              <a:t>Đối tác ngành thương mại điện tử</a:t>
            </a:r>
            <a:endParaRPr lang="en-US" sz="1400" dirty="0">
              <a:latin typeface="PF BeauSans Pro" panose="02000500000000020004" pitchFamily="2" charset="0"/>
            </a:endParaRPr>
          </a:p>
        </p:txBody>
      </p:sp>
      <p:sp>
        <p:nvSpPr>
          <p:cNvPr id="56" name="Rectangle: Rounded Corners 55">
            <a:extLst>
              <a:ext uri="{FF2B5EF4-FFF2-40B4-BE49-F238E27FC236}">
                <a16:creationId xmlns:a16="http://schemas.microsoft.com/office/drawing/2014/main" id="{7C1FCB8C-2944-46E7-B2D9-9A6AC650669B}"/>
              </a:ext>
            </a:extLst>
          </p:cNvPr>
          <p:cNvSpPr/>
          <p:nvPr/>
        </p:nvSpPr>
        <p:spPr>
          <a:xfrm>
            <a:off x="4599212" y="1861698"/>
            <a:ext cx="3014830" cy="1013500"/>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9935B91A-2AE2-4168-B785-3E2E9FD32D81}"/>
              </a:ext>
            </a:extLst>
          </p:cNvPr>
          <p:cNvSpPr txBox="1"/>
          <p:nvPr/>
        </p:nvSpPr>
        <p:spPr>
          <a:xfrm>
            <a:off x="4706772" y="1884001"/>
            <a:ext cx="2825039" cy="954107"/>
          </a:xfrm>
          <a:prstGeom prst="rect">
            <a:avLst/>
          </a:prstGeom>
          <a:noFill/>
        </p:spPr>
        <p:txBody>
          <a:bodyPr wrap="square" rtlCol="0">
            <a:spAutoFit/>
          </a:bodyPr>
          <a:lstStyle/>
          <a:p>
            <a:pPr marR="0" lvl="0" algn="just" rtl="0">
              <a:lnSpc>
                <a:spcPct val="100000"/>
              </a:lnSpc>
              <a:spcBef>
                <a:spcPts val="0"/>
              </a:spcBef>
              <a:spcAft>
                <a:spcPts val="0"/>
              </a:spcAft>
            </a:pPr>
            <a:r>
              <a:rPr lang="vi-VN" sz="1400" dirty="0">
                <a:latin typeface="PF BeauSans Pro" panose="02000500000000020004" pitchFamily="2" charset="0"/>
              </a:rPr>
              <a:t>Sáng tạo nội dung giải trí, chương trình truyền hình, video quảng cáo, các sản phẩm truyền thông khác</a:t>
            </a:r>
            <a:endParaRPr lang="en-US" sz="1400" dirty="0">
              <a:latin typeface="PF BeauSans Pro" panose="02000500000000020004" pitchFamily="2" charset="0"/>
            </a:endParaRPr>
          </a:p>
        </p:txBody>
      </p:sp>
      <p:sp>
        <p:nvSpPr>
          <p:cNvPr id="64" name="Rectangle: Rounded Corners 63">
            <a:extLst>
              <a:ext uri="{FF2B5EF4-FFF2-40B4-BE49-F238E27FC236}">
                <a16:creationId xmlns:a16="http://schemas.microsoft.com/office/drawing/2014/main" id="{71C54A1C-A2C5-42F5-B086-788B3D8531BC}"/>
              </a:ext>
            </a:extLst>
          </p:cNvPr>
          <p:cNvSpPr/>
          <p:nvPr/>
        </p:nvSpPr>
        <p:spPr>
          <a:xfrm>
            <a:off x="8370710" y="1492366"/>
            <a:ext cx="3543290"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B50468DB-3DCA-4930-BC3E-F963CD457406}"/>
              </a:ext>
            </a:extLst>
          </p:cNvPr>
          <p:cNvSpPr txBox="1"/>
          <p:nvPr/>
        </p:nvSpPr>
        <p:spPr>
          <a:xfrm>
            <a:off x="8489422" y="1540491"/>
            <a:ext cx="342457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quảng cáo video, banner, landing page</a:t>
            </a:r>
            <a:endParaRPr lang="en-US" sz="1400" dirty="0">
              <a:latin typeface="PF BeauSans Pro" panose="02000500000000020004" pitchFamily="2" charset="0"/>
            </a:endParaRPr>
          </a:p>
        </p:txBody>
      </p:sp>
      <p:sp>
        <p:nvSpPr>
          <p:cNvPr id="66" name="Rectangle: Rounded Corners 65">
            <a:extLst>
              <a:ext uri="{FF2B5EF4-FFF2-40B4-BE49-F238E27FC236}">
                <a16:creationId xmlns:a16="http://schemas.microsoft.com/office/drawing/2014/main" id="{380D2A91-C673-4791-9F14-89C8773C5140}"/>
              </a:ext>
            </a:extLst>
          </p:cNvPr>
          <p:cNvSpPr/>
          <p:nvPr/>
        </p:nvSpPr>
        <p:spPr>
          <a:xfrm>
            <a:off x="8370711" y="2266971"/>
            <a:ext cx="3543288" cy="659507"/>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304E0E99-C6D4-4A9E-AF7A-164C4772265A}"/>
              </a:ext>
            </a:extLst>
          </p:cNvPr>
          <p:cNvSpPr txBox="1"/>
          <p:nvPr/>
        </p:nvSpPr>
        <p:spPr>
          <a:xfrm>
            <a:off x="8478270" y="2315097"/>
            <a:ext cx="3435729"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video highlight, short video </a:t>
            </a:r>
            <a:r>
              <a:rPr lang="en-US" sz="1400" dirty="0" err="1">
                <a:latin typeface="PF BeauSans Pro" panose="02000500000000020004" pitchFamily="2" charset="0"/>
              </a:rPr>
              <a:t>với</a:t>
            </a:r>
            <a:r>
              <a:rPr lang="en-US" sz="1400" dirty="0">
                <a:latin typeface="PF BeauSans Pro" panose="02000500000000020004" pitchFamily="2" charset="0"/>
              </a:rPr>
              <a:t> </a:t>
            </a:r>
            <a:r>
              <a:rPr lang="en-US" sz="1400" dirty="0" err="1">
                <a:latin typeface="PF BeauSans Pro" panose="02000500000000020004" pitchFamily="2" charset="0"/>
              </a:rPr>
              <a:t>phụ</a:t>
            </a:r>
            <a:r>
              <a:rPr lang="en-US" sz="1400" dirty="0">
                <a:latin typeface="PF BeauSans Pro" panose="02000500000000020004" pitchFamily="2" charset="0"/>
              </a:rPr>
              <a:t> </a:t>
            </a:r>
            <a:r>
              <a:rPr lang="en-US" sz="1400" dirty="0" err="1">
                <a:latin typeface="PF BeauSans Pro" panose="02000500000000020004" pitchFamily="2" charset="0"/>
              </a:rPr>
              <a:t>đề</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a:t>
            </a:r>
            <a:r>
              <a:rPr lang="en-US" sz="1400" dirty="0" err="1">
                <a:latin typeface="PF BeauSans Pro" panose="02000500000000020004" pitchFamily="2" charset="0"/>
              </a:rPr>
              <a:t>hiệu</a:t>
            </a:r>
            <a:r>
              <a:rPr lang="en-US" sz="1400" dirty="0">
                <a:latin typeface="PF BeauSans Pro" panose="02000500000000020004" pitchFamily="2" charset="0"/>
              </a:rPr>
              <a:t> </a:t>
            </a:r>
            <a:r>
              <a:rPr lang="en-US" sz="1400" dirty="0" err="1">
                <a:latin typeface="PF BeauSans Pro" panose="02000500000000020004" pitchFamily="2" charset="0"/>
              </a:rPr>
              <a:t>ứng</a:t>
            </a:r>
            <a:r>
              <a:rPr lang="en-US" sz="1400" dirty="0">
                <a:latin typeface="PF BeauSans Pro" panose="02000500000000020004" pitchFamily="2" charset="0"/>
              </a:rPr>
              <a:t> </a:t>
            </a:r>
            <a:r>
              <a:rPr lang="en-US" sz="1400" dirty="0" err="1">
                <a:latin typeface="PF BeauSans Pro" panose="02000500000000020004" pitchFamily="2" charset="0"/>
              </a:rPr>
              <a:t>nhanh</a:t>
            </a:r>
            <a:endParaRPr lang="en-US" sz="1400" dirty="0">
              <a:latin typeface="PF BeauSans Pro" panose="02000500000000020004" pitchFamily="2" charset="0"/>
            </a:endParaRPr>
          </a:p>
        </p:txBody>
      </p:sp>
      <p:sp>
        <p:nvSpPr>
          <p:cNvPr id="68" name="Rectangle: Rounded Corners 67">
            <a:extLst>
              <a:ext uri="{FF2B5EF4-FFF2-40B4-BE49-F238E27FC236}">
                <a16:creationId xmlns:a16="http://schemas.microsoft.com/office/drawing/2014/main" id="{2AE5DEE4-F638-4101-B831-4FC6E0EABA32}"/>
              </a:ext>
            </a:extLst>
          </p:cNvPr>
          <p:cNvSpPr/>
          <p:nvPr/>
        </p:nvSpPr>
        <p:spPr>
          <a:xfrm>
            <a:off x="4599212" y="3310641"/>
            <a:ext cx="3014830" cy="82354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94AAA60C-F22B-4F09-9A5F-9E69A1819128}"/>
              </a:ext>
            </a:extLst>
          </p:cNvPr>
          <p:cNvSpPr txBox="1"/>
          <p:nvPr/>
        </p:nvSpPr>
        <p:spPr>
          <a:xfrm>
            <a:off x="4706772" y="3339787"/>
            <a:ext cx="2825039" cy="738664"/>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bài</a:t>
            </a:r>
            <a:r>
              <a:rPr lang="en-US" sz="1400" dirty="0">
                <a:latin typeface="PF BeauSans Pro" panose="02000500000000020004" pitchFamily="2" charset="0"/>
              </a:rPr>
              <a:t> </a:t>
            </a:r>
            <a:r>
              <a:rPr lang="en-US" sz="1400" dirty="0" err="1">
                <a:latin typeface="PF BeauSans Pro" panose="02000500000000020004" pitchFamily="2" charset="0"/>
              </a:rPr>
              <a:t>giảng</a:t>
            </a:r>
            <a:r>
              <a:rPr lang="en-US" sz="1400" dirty="0">
                <a:latin typeface="PF BeauSans Pro" panose="02000500000000020004" pitchFamily="2" charset="0"/>
              </a:rPr>
              <a:t>, video </a:t>
            </a:r>
            <a:r>
              <a:rPr lang="en-US" sz="1400" dirty="0" err="1">
                <a:latin typeface="PF BeauSans Pro" panose="02000500000000020004" pitchFamily="2" charset="0"/>
              </a:rPr>
              <a:t>giảng</a:t>
            </a:r>
            <a:r>
              <a:rPr lang="en-US" sz="1400" dirty="0">
                <a:latin typeface="PF BeauSans Pro" panose="02000500000000020004" pitchFamily="2" charset="0"/>
              </a:rPr>
              <a:t> </a:t>
            </a:r>
            <a:r>
              <a:rPr lang="en-US" sz="1400" dirty="0" err="1">
                <a:latin typeface="PF BeauSans Pro" panose="02000500000000020004" pitchFamily="2" charset="0"/>
              </a:rPr>
              <a:t>dạy</a:t>
            </a:r>
            <a:r>
              <a:rPr lang="en-US" sz="1400" dirty="0">
                <a:latin typeface="PF BeauSans Pro" panose="02000500000000020004" pitchFamily="2" charset="0"/>
              </a:rPr>
              <a:t>, </a:t>
            </a:r>
            <a:r>
              <a:rPr lang="en-US" sz="1400" dirty="0" err="1">
                <a:latin typeface="PF BeauSans Pro" panose="02000500000000020004" pitchFamily="2" charset="0"/>
              </a:rPr>
              <a:t>tài</a:t>
            </a:r>
            <a:r>
              <a:rPr lang="en-US" sz="1400" dirty="0">
                <a:latin typeface="PF BeauSans Pro" panose="02000500000000020004" pitchFamily="2" charset="0"/>
              </a:rPr>
              <a:t> </a:t>
            </a:r>
            <a:r>
              <a:rPr lang="en-US" sz="1400" dirty="0" err="1">
                <a:latin typeface="PF BeauSans Pro" panose="02000500000000020004" pitchFamily="2" charset="0"/>
              </a:rPr>
              <a:t>liệu</a:t>
            </a:r>
            <a:r>
              <a:rPr lang="en-US" sz="1400" dirty="0">
                <a:latin typeface="PF BeauSans Pro" panose="02000500000000020004" pitchFamily="2" charset="0"/>
              </a:rPr>
              <a:t> </a:t>
            </a:r>
            <a:r>
              <a:rPr lang="en-US" sz="1400" dirty="0" err="1">
                <a:latin typeface="PF BeauSans Pro" panose="02000500000000020004" pitchFamily="2" charset="0"/>
              </a:rPr>
              <a:t>học</a:t>
            </a:r>
            <a:r>
              <a:rPr lang="en-US" sz="1400" dirty="0">
                <a:latin typeface="PF BeauSans Pro" panose="02000500000000020004" pitchFamily="2" charset="0"/>
              </a:rPr>
              <a:t> </a:t>
            </a:r>
            <a:r>
              <a:rPr lang="en-US" sz="1400" dirty="0" err="1">
                <a:latin typeface="PF BeauSans Pro" panose="02000500000000020004" pitchFamily="2" charset="0"/>
              </a:rPr>
              <a:t>tập</a:t>
            </a:r>
            <a:r>
              <a:rPr lang="en-US" sz="1400" dirty="0">
                <a:latin typeface="PF BeauSans Pro" panose="02000500000000020004" pitchFamily="2" charset="0"/>
              </a:rPr>
              <a:t> </a:t>
            </a:r>
            <a:r>
              <a:rPr lang="en-US" sz="1400" dirty="0" err="1">
                <a:latin typeface="PF BeauSans Pro" panose="02000500000000020004" pitchFamily="2" charset="0"/>
              </a:rPr>
              <a:t>sinh</a:t>
            </a:r>
            <a:r>
              <a:rPr lang="en-US" sz="1400" dirty="0">
                <a:latin typeface="PF BeauSans Pro" panose="02000500000000020004" pitchFamily="2" charset="0"/>
              </a:rPr>
              <a:t> </a:t>
            </a:r>
            <a:r>
              <a:rPr lang="en-US" sz="1400" dirty="0" err="1">
                <a:latin typeface="PF BeauSans Pro" panose="02000500000000020004" pitchFamily="2" charset="0"/>
              </a:rPr>
              <a:t>động</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a:t>
            </a:r>
            <a:r>
              <a:rPr lang="en-US" sz="1400" dirty="0" err="1">
                <a:latin typeface="PF BeauSans Pro" panose="02000500000000020004" pitchFamily="2" charset="0"/>
              </a:rPr>
              <a:t>hấp</a:t>
            </a:r>
            <a:r>
              <a:rPr lang="en-US" sz="1400" dirty="0">
                <a:latin typeface="PF BeauSans Pro" panose="02000500000000020004" pitchFamily="2" charset="0"/>
              </a:rPr>
              <a:t> </a:t>
            </a:r>
            <a:r>
              <a:rPr lang="en-US" sz="1400" dirty="0" err="1">
                <a:latin typeface="PF BeauSans Pro" panose="02000500000000020004" pitchFamily="2" charset="0"/>
              </a:rPr>
              <a:t>dẫn</a:t>
            </a:r>
            <a:r>
              <a:rPr lang="en-US" sz="1400" dirty="0">
                <a:latin typeface="PF BeauSans Pro" panose="02000500000000020004" pitchFamily="2" charset="0"/>
              </a:rPr>
              <a:t> </a:t>
            </a:r>
            <a:r>
              <a:rPr lang="en-US" sz="1400" dirty="0" err="1">
                <a:latin typeface="PF BeauSans Pro" panose="02000500000000020004" pitchFamily="2" charset="0"/>
              </a:rPr>
              <a:t>cho</a:t>
            </a:r>
            <a:r>
              <a:rPr lang="en-US" sz="1400" dirty="0">
                <a:latin typeface="PF BeauSans Pro" panose="02000500000000020004" pitchFamily="2" charset="0"/>
              </a:rPr>
              <a:t> </a:t>
            </a:r>
            <a:r>
              <a:rPr lang="en-US" sz="1400" dirty="0" err="1">
                <a:latin typeface="PF BeauSans Pro" panose="02000500000000020004" pitchFamily="2" charset="0"/>
              </a:rPr>
              <a:t>học</a:t>
            </a:r>
            <a:r>
              <a:rPr lang="en-US" sz="1400" dirty="0">
                <a:latin typeface="PF BeauSans Pro" panose="02000500000000020004" pitchFamily="2" charset="0"/>
              </a:rPr>
              <a:t> </a:t>
            </a:r>
            <a:r>
              <a:rPr lang="en-US" sz="1400" dirty="0" err="1">
                <a:latin typeface="PF BeauSans Pro" panose="02000500000000020004" pitchFamily="2" charset="0"/>
              </a:rPr>
              <a:t>viên</a:t>
            </a:r>
            <a:endParaRPr lang="en-US" sz="1400" dirty="0">
              <a:latin typeface="PF BeauSans Pro" panose="02000500000000020004" pitchFamily="2" charset="0"/>
            </a:endParaRPr>
          </a:p>
        </p:txBody>
      </p:sp>
      <p:sp>
        <p:nvSpPr>
          <p:cNvPr id="70" name="Rectangle: Rounded Corners 69">
            <a:extLst>
              <a:ext uri="{FF2B5EF4-FFF2-40B4-BE49-F238E27FC236}">
                <a16:creationId xmlns:a16="http://schemas.microsoft.com/office/drawing/2014/main" id="{97608C98-EA67-4D08-AB80-2A930962D88A}"/>
              </a:ext>
            </a:extLst>
          </p:cNvPr>
          <p:cNvSpPr/>
          <p:nvPr/>
        </p:nvSpPr>
        <p:spPr>
          <a:xfrm>
            <a:off x="8370711" y="3131041"/>
            <a:ext cx="3537900" cy="375830"/>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E024A9C8-AF66-4015-B842-05683F7BCA22}"/>
              </a:ext>
            </a:extLst>
          </p:cNvPr>
          <p:cNvSpPr txBox="1"/>
          <p:nvPr/>
        </p:nvSpPr>
        <p:spPr>
          <a:xfrm>
            <a:off x="8478271" y="3153167"/>
            <a:ext cx="2807796"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bài</a:t>
            </a:r>
            <a:r>
              <a:rPr lang="en-US" sz="1400" dirty="0">
                <a:latin typeface="PF BeauSans Pro" panose="02000500000000020004" pitchFamily="2" charset="0"/>
              </a:rPr>
              <a:t> </a:t>
            </a:r>
            <a:r>
              <a:rPr lang="en-US" sz="1400" dirty="0" err="1">
                <a:latin typeface="PF BeauSans Pro" panose="02000500000000020004" pitchFamily="2" charset="0"/>
              </a:rPr>
              <a:t>giảng</a:t>
            </a:r>
            <a:r>
              <a:rPr lang="en-US" sz="1400" dirty="0">
                <a:latin typeface="PF BeauSans Pro" panose="02000500000000020004" pitchFamily="2" charset="0"/>
              </a:rPr>
              <a:t>, slide </a:t>
            </a:r>
            <a:r>
              <a:rPr lang="en-US" sz="1400" dirty="0" err="1">
                <a:latin typeface="PF BeauSans Pro" panose="02000500000000020004" pitchFamily="2" charset="0"/>
              </a:rPr>
              <a:t>theo</a:t>
            </a:r>
            <a:r>
              <a:rPr lang="en-US" sz="1400" dirty="0">
                <a:latin typeface="PF BeauSans Pro" panose="02000500000000020004" pitchFamily="2" charset="0"/>
              </a:rPr>
              <a:t> </a:t>
            </a:r>
            <a:r>
              <a:rPr lang="en-US" sz="1400" dirty="0" err="1">
                <a:latin typeface="PF BeauSans Pro" panose="02000500000000020004" pitchFamily="2" charset="0"/>
              </a:rPr>
              <a:t>mô</a:t>
            </a:r>
            <a:r>
              <a:rPr lang="en-US" sz="1400" dirty="0">
                <a:latin typeface="PF BeauSans Pro" panose="02000500000000020004" pitchFamily="2" charset="0"/>
              </a:rPr>
              <a:t> </a:t>
            </a:r>
            <a:r>
              <a:rPr lang="en-US" sz="1400" dirty="0" err="1">
                <a:latin typeface="PF BeauSans Pro" panose="02000500000000020004" pitchFamily="2" charset="0"/>
              </a:rPr>
              <a:t>tả</a:t>
            </a:r>
            <a:endParaRPr lang="en-US" sz="1400" dirty="0">
              <a:latin typeface="PF BeauSans Pro" panose="02000500000000020004" pitchFamily="2" charset="0"/>
            </a:endParaRPr>
          </a:p>
        </p:txBody>
      </p:sp>
      <p:sp>
        <p:nvSpPr>
          <p:cNvPr id="72" name="Rectangle: Rounded Corners 71">
            <a:extLst>
              <a:ext uri="{FF2B5EF4-FFF2-40B4-BE49-F238E27FC236}">
                <a16:creationId xmlns:a16="http://schemas.microsoft.com/office/drawing/2014/main" id="{DFF5D0DB-A5EA-4A3B-A107-33B82F2F116F}"/>
              </a:ext>
            </a:extLst>
          </p:cNvPr>
          <p:cNvSpPr/>
          <p:nvPr/>
        </p:nvSpPr>
        <p:spPr>
          <a:xfrm>
            <a:off x="8370710" y="3668768"/>
            <a:ext cx="3537899" cy="58339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EC98BE4-78C9-429B-A18F-068B4CBB716C}"/>
              </a:ext>
            </a:extLst>
          </p:cNvPr>
          <p:cNvSpPr txBox="1"/>
          <p:nvPr/>
        </p:nvSpPr>
        <p:spPr>
          <a:xfrm>
            <a:off x="8478270" y="3688018"/>
            <a:ext cx="3367387"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video highlight, short video </a:t>
            </a:r>
            <a:r>
              <a:rPr lang="en-US" sz="1400" dirty="0" err="1">
                <a:latin typeface="PF BeauSans Pro" panose="02000500000000020004" pitchFamily="2" charset="0"/>
              </a:rPr>
              <a:t>giải</a:t>
            </a:r>
            <a:r>
              <a:rPr lang="en-US" sz="1400" dirty="0">
                <a:latin typeface="PF BeauSans Pro" panose="02000500000000020004" pitchFamily="2" charset="0"/>
              </a:rPr>
              <a:t> </a:t>
            </a:r>
            <a:r>
              <a:rPr lang="en-US" sz="1400" dirty="0" err="1">
                <a:latin typeface="PF BeauSans Pro" panose="02000500000000020004" pitchFamily="2" charset="0"/>
              </a:rPr>
              <a:t>thích</a:t>
            </a:r>
            <a:r>
              <a:rPr lang="en-US" sz="1400" dirty="0">
                <a:latin typeface="PF BeauSans Pro" panose="02000500000000020004" pitchFamily="2" charset="0"/>
              </a:rPr>
              <a:t> </a:t>
            </a:r>
            <a:r>
              <a:rPr lang="en-US" sz="1400" dirty="0" err="1">
                <a:latin typeface="PF BeauSans Pro" panose="02000500000000020004" pitchFamily="2" charset="0"/>
              </a:rPr>
              <a:t>bài</a:t>
            </a:r>
            <a:r>
              <a:rPr lang="en-US" sz="1400" dirty="0">
                <a:latin typeface="PF BeauSans Pro" panose="02000500000000020004" pitchFamily="2" charset="0"/>
              </a:rPr>
              <a:t> </a:t>
            </a:r>
            <a:r>
              <a:rPr lang="en-US" sz="1400" dirty="0" err="1">
                <a:latin typeface="PF BeauSans Pro" panose="02000500000000020004" pitchFamily="2" charset="0"/>
              </a:rPr>
              <a:t>học</a:t>
            </a:r>
            <a:r>
              <a:rPr lang="en-US" sz="1400" dirty="0">
                <a:latin typeface="PF BeauSans Pro" panose="02000500000000020004" pitchFamily="2" charset="0"/>
              </a:rPr>
              <a:t> </a:t>
            </a:r>
            <a:r>
              <a:rPr lang="en-US" sz="1400" dirty="0" err="1">
                <a:latin typeface="PF BeauSans Pro" panose="02000500000000020004" pitchFamily="2" charset="0"/>
              </a:rPr>
              <a:t>sinh</a:t>
            </a:r>
            <a:r>
              <a:rPr lang="en-US" sz="1400" dirty="0">
                <a:latin typeface="PF BeauSans Pro" panose="02000500000000020004" pitchFamily="2" charset="0"/>
              </a:rPr>
              <a:t> </a:t>
            </a:r>
            <a:r>
              <a:rPr lang="en-US" sz="1400" dirty="0" err="1">
                <a:latin typeface="PF BeauSans Pro" panose="02000500000000020004" pitchFamily="2" charset="0"/>
              </a:rPr>
              <a:t>động</a:t>
            </a:r>
            <a:endParaRPr lang="en-US" sz="1400" dirty="0">
              <a:latin typeface="PF BeauSans Pro" panose="02000500000000020004" pitchFamily="2" charset="0"/>
            </a:endParaRPr>
          </a:p>
        </p:txBody>
      </p:sp>
      <p:sp>
        <p:nvSpPr>
          <p:cNvPr id="74" name="Rectangle: Rounded Corners 73">
            <a:extLst>
              <a:ext uri="{FF2B5EF4-FFF2-40B4-BE49-F238E27FC236}">
                <a16:creationId xmlns:a16="http://schemas.microsoft.com/office/drawing/2014/main" id="{8F1CF46D-ADFB-4D13-99B5-BAE630F6E21B}"/>
              </a:ext>
            </a:extLst>
          </p:cNvPr>
          <p:cNvSpPr/>
          <p:nvPr/>
        </p:nvSpPr>
        <p:spPr>
          <a:xfrm>
            <a:off x="4599212" y="4899785"/>
            <a:ext cx="3014830" cy="105956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40463EE-DF0D-4514-B9D2-18B19C1C8E0C}"/>
              </a:ext>
            </a:extLst>
          </p:cNvPr>
          <p:cNvSpPr txBox="1"/>
          <p:nvPr/>
        </p:nvSpPr>
        <p:spPr>
          <a:xfrm>
            <a:off x="4706772" y="4959177"/>
            <a:ext cx="2915736" cy="954107"/>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video sản phẩm, hình ảnh quảng cáo, video livestream bán hàng, nâng cao trải nghiệm khách hàng trực tuyến</a:t>
            </a:r>
            <a:endParaRPr lang="en-US" sz="1400" dirty="0">
              <a:latin typeface="PF BeauSans Pro" panose="02000500000000020004" pitchFamily="2" charset="0"/>
            </a:endParaRPr>
          </a:p>
        </p:txBody>
      </p:sp>
      <p:sp>
        <p:nvSpPr>
          <p:cNvPr id="76" name="Rectangle: Rounded Corners 75">
            <a:extLst>
              <a:ext uri="{FF2B5EF4-FFF2-40B4-BE49-F238E27FC236}">
                <a16:creationId xmlns:a16="http://schemas.microsoft.com/office/drawing/2014/main" id="{2B09B1B5-58FA-4024-AF65-8FBBB907073D}"/>
              </a:ext>
            </a:extLst>
          </p:cNvPr>
          <p:cNvSpPr/>
          <p:nvPr/>
        </p:nvSpPr>
        <p:spPr>
          <a:xfrm>
            <a:off x="8370710" y="5244606"/>
            <a:ext cx="3537897" cy="34532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489D14FB-C0DB-48A6-AA30-2C8816EBC712}"/>
              </a:ext>
            </a:extLst>
          </p:cNvPr>
          <p:cNvSpPr txBox="1"/>
          <p:nvPr/>
        </p:nvSpPr>
        <p:spPr>
          <a:xfrm>
            <a:off x="8478271" y="5254633"/>
            <a:ext cx="3537896" cy="307777"/>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dashboard phân tích doanh số, KPIs</a:t>
            </a:r>
            <a:endParaRPr lang="en-US" sz="1400" dirty="0">
              <a:latin typeface="PF BeauSans Pro" panose="02000500000000020004" pitchFamily="2" charset="0"/>
            </a:endParaRPr>
          </a:p>
        </p:txBody>
      </p:sp>
      <p:sp>
        <p:nvSpPr>
          <p:cNvPr id="80" name="TextBox 79">
            <a:extLst>
              <a:ext uri="{FF2B5EF4-FFF2-40B4-BE49-F238E27FC236}">
                <a16:creationId xmlns:a16="http://schemas.microsoft.com/office/drawing/2014/main" id="{224A82B0-5A6B-47A5-861E-C438EF36CC94}"/>
              </a:ext>
            </a:extLst>
          </p:cNvPr>
          <p:cNvSpPr txBox="1"/>
          <p:nvPr/>
        </p:nvSpPr>
        <p:spPr>
          <a:xfrm>
            <a:off x="9309624" y="1052977"/>
            <a:ext cx="1350944"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Tính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năng</a:t>
            </a:r>
            <a:endParaRPr lang="en-US" dirty="0">
              <a:solidFill>
                <a:srgbClr val="ED1B2F"/>
              </a:solidFill>
              <a:latin typeface="FS Magistral Bold" panose="020B0804030204080304" pitchFamily="34" charset="0"/>
            </a:endParaRPr>
          </a:p>
        </p:txBody>
      </p:sp>
      <p:cxnSp>
        <p:nvCxnSpPr>
          <p:cNvPr id="81" name="Straight Connector 80">
            <a:extLst>
              <a:ext uri="{FF2B5EF4-FFF2-40B4-BE49-F238E27FC236}">
                <a16:creationId xmlns:a16="http://schemas.microsoft.com/office/drawing/2014/main" id="{4E84AB87-4FC0-4BF1-B0AE-C093D9E8058A}"/>
              </a:ext>
            </a:extLst>
          </p:cNvPr>
          <p:cNvCxnSpPr>
            <a:cxnSpLocks/>
          </p:cNvCxnSpPr>
          <p:nvPr/>
        </p:nvCxnSpPr>
        <p:spPr>
          <a:xfrm>
            <a:off x="2142404" y="2350734"/>
            <a:ext cx="352639"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DB6487A-28B3-4B26-A2E5-EBBA0BBE0C59}"/>
              </a:ext>
            </a:extLst>
          </p:cNvPr>
          <p:cNvCxnSpPr>
            <a:cxnSpLocks/>
            <a:endCxn id="51" idx="1"/>
          </p:cNvCxnSpPr>
          <p:nvPr/>
        </p:nvCxnSpPr>
        <p:spPr>
          <a:xfrm flipV="1">
            <a:off x="2142404" y="3773360"/>
            <a:ext cx="352639" cy="295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AA28009-DAE1-40C9-A96F-BB71D56E8C38}"/>
              </a:ext>
            </a:extLst>
          </p:cNvPr>
          <p:cNvCxnSpPr>
            <a:cxnSpLocks/>
          </p:cNvCxnSpPr>
          <p:nvPr/>
        </p:nvCxnSpPr>
        <p:spPr>
          <a:xfrm flipV="1">
            <a:off x="2141068" y="5317967"/>
            <a:ext cx="352639" cy="295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C7F3A02-EF4F-444F-BCA7-87E16EEE5663}"/>
              </a:ext>
            </a:extLst>
          </p:cNvPr>
          <p:cNvCxnSpPr>
            <a:cxnSpLocks/>
          </p:cNvCxnSpPr>
          <p:nvPr/>
        </p:nvCxnSpPr>
        <p:spPr>
          <a:xfrm>
            <a:off x="4021680" y="2311422"/>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59456C9-38DC-44BA-BACE-1DE7E9807A94}"/>
              </a:ext>
            </a:extLst>
          </p:cNvPr>
          <p:cNvCxnSpPr>
            <a:cxnSpLocks/>
          </p:cNvCxnSpPr>
          <p:nvPr/>
        </p:nvCxnSpPr>
        <p:spPr>
          <a:xfrm>
            <a:off x="4021680" y="3747108"/>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7FEEAB-6405-4B5B-BFCC-D37D7A9C2AB2}"/>
              </a:ext>
            </a:extLst>
          </p:cNvPr>
          <p:cNvCxnSpPr>
            <a:cxnSpLocks/>
            <a:endCxn id="74" idx="1"/>
          </p:cNvCxnSpPr>
          <p:nvPr/>
        </p:nvCxnSpPr>
        <p:spPr>
          <a:xfrm>
            <a:off x="4076700" y="5324873"/>
            <a:ext cx="52251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B7B99E4-CF46-4504-B65D-312DF36EFCCA}"/>
              </a:ext>
            </a:extLst>
          </p:cNvPr>
          <p:cNvCxnSpPr>
            <a:cxnSpLocks/>
          </p:cNvCxnSpPr>
          <p:nvPr/>
        </p:nvCxnSpPr>
        <p:spPr>
          <a:xfrm>
            <a:off x="7614042" y="2346341"/>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9A48987-AE60-464A-A4FB-EAF8AC9FCA94}"/>
              </a:ext>
            </a:extLst>
          </p:cNvPr>
          <p:cNvCxnSpPr>
            <a:cxnSpLocks/>
          </p:cNvCxnSpPr>
          <p:nvPr/>
        </p:nvCxnSpPr>
        <p:spPr>
          <a:xfrm>
            <a:off x="7857067" y="1802065"/>
            <a:ext cx="0" cy="79984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E6C5C36-41D0-4CA7-8824-8D4ACA35B3E3}"/>
              </a:ext>
            </a:extLst>
          </p:cNvPr>
          <p:cNvCxnSpPr>
            <a:cxnSpLocks/>
            <a:endCxn id="64" idx="1"/>
          </p:cNvCxnSpPr>
          <p:nvPr/>
        </p:nvCxnSpPr>
        <p:spPr>
          <a:xfrm flipV="1">
            <a:off x="7842248" y="1802065"/>
            <a:ext cx="528462" cy="7532"/>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075B85C-1A16-4DE4-B94E-ED6CD0022A9F}"/>
              </a:ext>
            </a:extLst>
          </p:cNvPr>
          <p:cNvCxnSpPr>
            <a:cxnSpLocks/>
          </p:cNvCxnSpPr>
          <p:nvPr/>
        </p:nvCxnSpPr>
        <p:spPr>
          <a:xfrm flipV="1">
            <a:off x="7848600" y="2583830"/>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2AD21F1-26D8-437A-9DC9-2B781BE8B5C2}"/>
              </a:ext>
            </a:extLst>
          </p:cNvPr>
          <p:cNvCxnSpPr>
            <a:cxnSpLocks/>
          </p:cNvCxnSpPr>
          <p:nvPr/>
        </p:nvCxnSpPr>
        <p:spPr>
          <a:xfrm>
            <a:off x="7614042" y="3737181"/>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2ED9C34-E373-4C08-BA31-2736E3A11DA6}"/>
              </a:ext>
            </a:extLst>
          </p:cNvPr>
          <p:cNvCxnSpPr>
            <a:cxnSpLocks/>
          </p:cNvCxnSpPr>
          <p:nvPr/>
        </p:nvCxnSpPr>
        <p:spPr>
          <a:xfrm>
            <a:off x="7857067" y="3297238"/>
            <a:ext cx="0" cy="67310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A62CA86-7AC4-46CA-BFF6-FE2772DC1036}"/>
              </a:ext>
            </a:extLst>
          </p:cNvPr>
          <p:cNvCxnSpPr>
            <a:cxnSpLocks/>
          </p:cNvCxnSpPr>
          <p:nvPr/>
        </p:nvCxnSpPr>
        <p:spPr>
          <a:xfrm flipV="1">
            <a:off x="7848600" y="3309745"/>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1C0EE9A-1630-4E9C-A1B5-C50970245F47}"/>
              </a:ext>
            </a:extLst>
          </p:cNvPr>
          <p:cNvCxnSpPr>
            <a:cxnSpLocks/>
          </p:cNvCxnSpPr>
          <p:nvPr/>
        </p:nvCxnSpPr>
        <p:spPr>
          <a:xfrm flipV="1">
            <a:off x="7848600" y="3953085"/>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6D7E030-C5F6-4BD5-9489-188E58100C4E}"/>
              </a:ext>
            </a:extLst>
          </p:cNvPr>
          <p:cNvCxnSpPr>
            <a:cxnSpLocks/>
          </p:cNvCxnSpPr>
          <p:nvPr/>
        </p:nvCxnSpPr>
        <p:spPr>
          <a:xfrm>
            <a:off x="7614042" y="5424781"/>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9BD6AE4-EEE0-464A-8D3F-79C140E0F64E}"/>
              </a:ext>
            </a:extLst>
          </p:cNvPr>
          <p:cNvCxnSpPr>
            <a:cxnSpLocks/>
          </p:cNvCxnSpPr>
          <p:nvPr/>
        </p:nvCxnSpPr>
        <p:spPr>
          <a:xfrm>
            <a:off x="7857067" y="4794250"/>
            <a:ext cx="0" cy="1139825"/>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84F2D45-EA0D-4BEA-A771-C513540FD6FD}"/>
              </a:ext>
            </a:extLst>
          </p:cNvPr>
          <p:cNvCxnSpPr>
            <a:cxnSpLocks/>
          </p:cNvCxnSpPr>
          <p:nvPr/>
        </p:nvCxnSpPr>
        <p:spPr>
          <a:xfrm flipV="1">
            <a:off x="7865533" y="5916205"/>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102" name="Rectangle: Rounded Corners 101">
            <a:extLst>
              <a:ext uri="{FF2B5EF4-FFF2-40B4-BE49-F238E27FC236}">
                <a16:creationId xmlns:a16="http://schemas.microsoft.com/office/drawing/2014/main" id="{C7036503-7163-4080-A0AA-2B749C53B383}"/>
              </a:ext>
            </a:extLst>
          </p:cNvPr>
          <p:cNvSpPr/>
          <p:nvPr/>
        </p:nvSpPr>
        <p:spPr>
          <a:xfrm>
            <a:off x="8381862" y="4489348"/>
            <a:ext cx="3537899" cy="60548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TextBox 102">
            <a:extLst>
              <a:ext uri="{FF2B5EF4-FFF2-40B4-BE49-F238E27FC236}">
                <a16:creationId xmlns:a16="http://schemas.microsoft.com/office/drawing/2014/main" id="{171ECB2F-B0DD-4617-A12C-41E4B7170412}"/>
              </a:ext>
            </a:extLst>
          </p:cNvPr>
          <p:cNvSpPr txBox="1"/>
          <p:nvPr/>
        </p:nvSpPr>
        <p:spPr>
          <a:xfrm>
            <a:off x="8489422" y="4508599"/>
            <a:ext cx="3419185"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nội</a:t>
            </a:r>
            <a:r>
              <a:rPr lang="en-US" sz="1400" dirty="0">
                <a:latin typeface="PF BeauSans Pro" panose="02000500000000020004" pitchFamily="2" charset="0"/>
              </a:rPr>
              <a:t> dung </a:t>
            </a:r>
            <a:r>
              <a:rPr lang="en-US" sz="1400" dirty="0" err="1">
                <a:latin typeface="PF BeauSans Pro" panose="02000500000000020004" pitchFamily="2" charset="0"/>
              </a:rPr>
              <a:t>mô</a:t>
            </a:r>
            <a:r>
              <a:rPr lang="en-US" sz="1400" dirty="0">
                <a:latin typeface="PF BeauSans Pro" panose="02000500000000020004" pitchFamily="2" charset="0"/>
              </a:rPr>
              <a:t> </a:t>
            </a:r>
            <a:r>
              <a:rPr lang="en-US" sz="1400" dirty="0" err="1">
                <a:latin typeface="PF BeauSans Pro" panose="02000500000000020004" pitchFamily="2" charset="0"/>
              </a:rPr>
              <a:t>tả</a:t>
            </a:r>
            <a:r>
              <a:rPr lang="en-US" sz="1400" dirty="0">
                <a:latin typeface="PF BeauSans Pro" panose="02000500000000020004" pitchFamily="2" charset="0"/>
              </a:rPr>
              <a:t>, </a:t>
            </a:r>
            <a:r>
              <a:rPr lang="en-US" sz="1400" dirty="0" err="1">
                <a:latin typeface="PF BeauSans Pro" panose="02000500000000020004" pitchFamily="2" charset="0"/>
              </a:rPr>
              <a:t>giới</a:t>
            </a:r>
            <a:r>
              <a:rPr lang="en-US" sz="1400" dirty="0">
                <a:latin typeface="PF BeauSans Pro" panose="02000500000000020004" pitchFamily="2" charset="0"/>
              </a:rPr>
              <a:t> </a:t>
            </a:r>
            <a:r>
              <a:rPr lang="en-US" sz="1400" dirty="0" err="1">
                <a:latin typeface="PF BeauSans Pro" panose="02000500000000020004" pitchFamily="2" charset="0"/>
              </a:rPr>
              <a:t>thiệu</a:t>
            </a:r>
            <a:r>
              <a:rPr lang="en-US" sz="1400" dirty="0">
                <a:latin typeface="PF BeauSans Pro" panose="02000500000000020004" pitchFamily="2" charset="0"/>
              </a:rPr>
              <a:t> </a:t>
            </a:r>
            <a:r>
              <a:rPr lang="en-US" sz="1400" dirty="0" err="1">
                <a:latin typeface="PF BeauSans Pro" panose="02000500000000020004" pitchFamily="2" charset="0"/>
              </a:rPr>
              <a:t>sản</a:t>
            </a:r>
            <a:r>
              <a:rPr lang="en-US" sz="1400" dirty="0">
                <a:latin typeface="PF BeauSans Pro" panose="02000500000000020004" pitchFamily="2" charset="0"/>
              </a:rPr>
              <a:t> </a:t>
            </a:r>
            <a:r>
              <a:rPr lang="en-US" sz="1400" dirty="0" err="1">
                <a:latin typeface="PF BeauSans Pro" panose="02000500000000020004" pitchFamily="2" charset="0"/>
              </a:rPr>
              <a:t>phẩm</a:t>
            </a:r>
            <a:r>
              <a:rPr lang="en-US" sz="1400" dirty="0">
                <a:latin typeface="PF BeauSans Pro" panose="02000500000000020004" pitchFamily="2" charset="0"/>
              </a:rPr>
              <a:t>, video </a:t>
            </a:r>
            <a:r>
              <a:rPr lang="en-US" sz="1400" dirty="0" err="1">
                <a:latin typeface="PF BeauSans Pro" panose="02000500000000020004" pitchFamily="2" charset="0"/>
              </a:rPr>
              <a:t>quảng</a:t>
            </a:r>
            <a:r>
              <a:rPr lang="en-US" sz="1400" dirty="0">
                <a:latin typeface="PF BeauSans Pro" panose="02000500000000020004" pitchFamily="2" charset="0"/>
              </a:rPr>
              <a:t> </a:t>
            </a:r>
            <a:r>
              <a:rPr lang="en-US" sz="1400" dirty="0" err="1">
                <a:latin typeface="PF BeauSans Pro" panose="02000500000000020004" pitchFamily="2" charset="0"/>
              </a:rPr>
              <a:t>cáo</a:t>
            </a:r>
            <a:r>
              <a:rPr lang="en-US" sz="1400" dirty="0">
                <a:latin typeface="PF BeauSans Pro" panose="02000500000000020004" pitchFamily="2" charset="0"/>
              </a:rPr>
              <a:t> </a:t>
            </a:r>
            <a:r>
              <a:rPr lang="en-US" sz="1400" dirty="0" err="1">
                <a:latin typeface="PF BeauSans Pro" panose="02000500000000020004" pitchFamily="2" charset="0"/>
              </a:rPr>
              <a:t>với</a:t>
            </a:r>
            <a:r>
              <a:rPr lang="en-US" sz="1400" dirty="0">
                <a:latin typeface="PF BeauSans Pro" panose="02000500000000020004" pitchFamily="2" charset="0"/>
              </a:rPr>
              <a:t> </a:t>
            </a:r>
            <a:r>
              <a:rPr lang="en-US" sz="1400" dirty="0" err="1">
                <a:latin typeface="PF BeauSans Pro" panose="02000500000000020004" pitchFamily="2" charset="0"/>
              </a:rPr>
              <a:t>hiệu</a:t>
            </a:r>
            <a:r>
              <a:rPr lang="en-US" sz="1400" dirty="0">
                <a:latin typeface="PF BeauSans Pro" panose="02000500000000020004" pitchFamily="2" charset="0"/>
              </a:rPr>
              <a:t> </a:t>
            </a:r>
            <a:r>
              <a:rPr lang="en-US" sz="1400" dirty="0" err="1">
                <a:latin typeface="PF BeauSans Pro" panose="02000500000000020004" pitchFamily="2" charset="0"/>
              </a:rPr>
              <a:t>ứng</a:t>
            </a:r>
            <a:r>
              <a:rPr lang="en-US" sz="1400" dirty="0">
                <a:latin typeface="PF BeauSans Pro" panose="02000500000000020004" pitchFamily="2" charset="0"/>
              </a:rPr>
              <a:t> </a:t>
            </a:r>
            <a:r>
              <a:rPr lang="en-US" sz="1400" dirty="0" err="1">
                <a:latin typeface="PF BeauSans Pro" panose="02000500000000020004" pitchFamily="2" charset="0"/>
              </a:rPr>
              <a:t>nhanh</a:t>
            </a:r>
            <a:endParaRPr lang="en-US" sz="1400" dirty="0">
              <a:latin typeface="PF BeauSans Pro" panose="02000500000000020004" pitchFamily="2" charset="0"/>
            </a:endParaRPr>
          </a:p>
        </p:txBody>
      </p:sp>
      <p:sp>
        <p:nvSpPr>
          <p:cNvPr id="106" name="Rectangle: Rounded Corners 105">
            <a:extLst>
              <a:ext uri="{FF2B5EF4-FFF2-40B4-BE49-F238E27FC236}">
                <a16:creationId xmlns:a16="http://schemas.microsoft.com/office/drawing/2014/main" id="{EDE97118-A44F-456C-9ADB-B7266BBF6606}"/>
              </a:ext>
            </a:extLst>
          </p:cNvPr>
          <p:cNvSpPr/>
          <p:nvPr/>
        </p:nvSpPr>
        <p:spPr>
          <a:xfrm>
            <a:off x="8381861" y="5743891"/>
            <a:ext cx="3537897" cy="34532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52BCE119-4F6A-4DB0-8806-A8ECBF104112}"/>
              </a:ext>
            </a:extLst>
          </p:cNvPr>
          <p:cNvSpPr txBox="1"/>
          <p:nvPr/>
        </p:nvSpPr>
        <p:spPr>
          <a:xfrm>
            <a:off x="8489422" y="5753918"/>
            <a:ext cx="3537896"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Hỗ</a:t>
            </a:r>
            <a:r>
              <a:rPr lang="en-US" sz="1400" dirty="0">
                <a:latin typeface="PF BeauSans Pro" panose="02000500000000020004" pitchFamily="2" charset="0"/>
              </a:rPr>
              <a:t> </a:t>
            </a:r>
            <a:r>
              <a:rPr lang="en-US" sz="1400" dirty="0" err="1">
                <a:latin typeface="PF BeauSans Pro" panose="02000500000000020004" pitchFamily="2" charset="0"/>
              </a:rPr>
              <a:t>trợ</a:t>
            </a:r>
            <a:r>
              <a:rPr lang="en-US" sz="1400" dirty="0">
                <a:latin typeface="PF BeauSans Pro" panose="02000500000000020004" pitchFamily="2" charset="0"/>
              </a:rPr>
              <a:t> </a:t>
            </a:r>
            <a:r>
              <a:rPr lang="en-US" sz="1400" dirty="0" err="1">
                <a:latin typeface="PF BeauSans Pro" panose="02000500000000020004" pitchFamily="2" charset="0"/>
              </a:rPr>
              <a:t>đa</a:t>
            </a:r>
            <a:r>
              <a:rPr lang="en-US" sz="1400" dirty="0">
                <a:latin typeface="PF BeauSans Pro" panose="02000500000000020004" pitchFamily="2" charset="0"/>
              </a:rPr>
              <a:t> </a:t>
            </a:r>
            <a:r>
              <a:rPr lang="en-US" sz="1400" dirty="0" err="1">
                <a:latin typeface="PF BeauSans Pro" panose="02000500000000020004" pitchFamily="2" charset="0"/>
              </a:rPr>
              <a:t>ngôn</a:t>
            </a:r>
            <a:r>
              <a:rPr lang="en-US" sz="1400" dirty="0">
                <a:latin typeface="PF BeauSans Pro" panose="02000500000000020004" pitchFamily="2" charset="0"/>
              </a:rPr>
              <a:t> </a:t>
            </a:r>
            <a:r>
              <a:rPr lang="en-US" sz="1400" dirty="0" err="1">
                <a:latin typeface="PF BeauSans Pro" panose="02000500000000020004" pitchFamily="2" charset="0"/>
              </a:rPr>
              <a:t>ngữ</a:t>
            </a:r>
            <a:endParaRPr lang="en-US" sz="1400" dirty="0">
              <a:latin typeface="PF BeauSans Pro" panose="02000500000000020004" pitchFamily="2" charset="0"/>
            </a:endParaRPr>
          </a:p>
        </p:txBody>
      </p:sp>
      <p:cxnSp>
        <p:nvCxnSpPr>
          <p:cNvPr id="108" name="Straight Connector 107">
            <a:extLst>
              <a:ext uri="{FF2B5EF4-FFF2-40B4-BE49-F238E27FC236}">
                <a16:creationId xmlns:a16="http://schemas.microsoft.com/office/drawing/2014/main" id="{D9F1D92B-2026-4261-9236-D87C180C2415}"/>
              </a:ext>
            </a:extLst>
          </p:cNvPr>
          <p:cNvCxnSpPr>
            <a:cxnSpLocks/>
          </p:cNvCxnSpPr>
          <p:nvPr/>
        </p:nvCxnSpPr>
        <p:spPr>
          <a:xfrm flipV="1">
            <a:off x="7848600" y="5418383"/>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B697936-F8B3-493A-A80C-E32CD7EBF6B3}"/>
              </a:ext>
            </a:extLst>
          </p:cNvPr>
          <p:cNvCxnSpPr>
            <a:cxnSpLocks/>
          </p:cNvCxnSpPr>
          <p:nvPr/>
        </p:nvCxnSpPr>
        <p:spPr>
          <a:xfrm flipV="1">
            <a:off x="7861654" y="4804584"/>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16E90EBB-B508-4DA0-8DCE-D5406A465C79}"/>
              </a:ext>
            </a:extLst>
          </p:cNvPr>
          <p:cNvSpPr txBox="1"/>
          <p:nvPr/>
        </p:nvSpPr>
        <p:spPr>
          <a:xfrm>
            <a:off x="2536914" y="1085541"/>
            <a:ext cx="1469664" cy="369332"/>
          </a:xfrm>
          <a:prstGeom prst="rect">
            <a:avLst/>
          </a:prstGeom>
          <a:noFill/>
        </p:spPr>
        <p:txBody>
          <a:bodyPr wrap="square" rtlCol="0">
            <a:spAutoFit/>
          </a:bodyPr>
          <a:lstStyle/>
          <a:p>
            <a:pPr marR="0" lvl="0" algn="ctr" rtl="0">
              <a:lnSpc>
                <a:spcPct val="100000"/>
              </a:lnSpc>
              <a:spcBef>
                <a:spcPts val="0"/>
              </a:spcBef>
              <a:spcAft>
                <a:spcPts val="0"/>
              </a:spcAft>
            </a:pPr>
            <a:r>
              <a:rPr lang="en-US" dirty="0" err="1">
                <a:solidFill>
                  <a:srgbClr val="ED1B2F"/>
                </a:solidFill>
                <a:latin typeface="FS Magistral Bold" panose="020B0804030204080304" pitchFamily="34" charset="0"/>
              </a:rPr>
              <a:t>Đối</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tượng</a:t>
            </a:r>
            <a:endParaRPr lang="en-US" dirty="0">
              <a:solidFill>
                <a:srgbClr val="ED1B2F"/>
              </a:solidFill>
              <a:latin typeface="FS Magistral Bold" panose="020B0804030204080304" pitchFamily="34" charset="0"/>
            </a:endParaRPr>
          </a:p>
        </p:txBody>
      </p:sp>
      <p:sp>
        <p:nvSpPr>
          <p:cNvPr id="111" name="TextBox 110">
            <a:extLst>
              <a:ext uri="{FF2B5EF4-FFF2-40B4-BE49-F238E27FC236}">
                <a16:creationId xmlns:a16="http://schemas.microsoft.com/office/drawing/2014/main" id="{2E8CCD59-E374-429C-942E-13A0781B1719}"/>
              </a:ext>
            </a:extLst>
          </p:cNvPr>
          <p:cNvSpPr txBox="1"/>
          <p:nvPr/>
        </p:nvSpPr>
        <p:spPr>
          <a:xfrm>
            <a:off x="5565927" y="1067202"/>
            <a:ext cx="1151403"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Nhu</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cầu</a:t>
            </a:r>
            <a:endParaRPr lang="en-US" dirty="0">
              <a:solidFill>
                <a:srgbClr val="ED1B2F"/>
              </a:solidFill>
              <a:latin typeface="FS Magistral Bold" panose="020B0804030204080304" pitchFamily="34" charset="0"/>
            </a:endParaRPr>
          </a:p>
        </p:txBody>
      </p:sp>
    </p:spTree>
    <p:extLst>
      <p:ext uri="{BB962C8B-B14F-4D97-AF65-F5344CB8AC3E}">
        <p14:creationId xmlns:p14="http://schemas.microsoft.com/office/powerpoint/2010/main" val="2558868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Đề</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xuất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năng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theo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khúc</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pSp>
        <p:nvGrpSpPr>
          <p:cNvPr id="3" name="Group 2">
            <a:extLst>
              <a:ext uri="{FF2B5EF4-FFF2-40B4-BE49-F238E27FC236}">
                <a16:creationId xmlns:a16="http://schemas.microsoft.com/office/drawing/2014/main" id="{E7FB3DB3-A462-4E82-ABD5-003F861AA3BD}"/>
              </a:ext>
            </a:extLst>
          </p:cNvPr>
          <p:cNvGrpSpPr/>
          <p:nvPr/>
        </p:nvGrpSpPr>
        <p:grpSpPr>
          <a:xfrm>
            <a:off x="283389" y="2917520"/>
            <a:ext cx="1538840" cy="1607832"/>
            <a:chOff x="368019" y="2855419"/>
            <a:chExt cx="1346018" cy="897175"/>
          </a:xfrm>
        </p:grpSpPr>
        <p:sp>
          <p:nvSpPr>
            <p:cNvPr id="27" name="Rectangle: Rounded Corners 26">
              <a:extLst>
                <a:ext uri="{FF2B5EF4-FFF2-40B4-BE49-F238E27FC236}">
                  <a16:creationId xmlns:a16="http://schemas.microsoft.com/office/drawing/2014/main" id="{03CF734D-24F7-4D24-8C07-8C79B9098BBB}"/>
                </a:ext>
              </a:extLst>
            </p:cNvPr>
            <p:cNvSpPr/>
            <p:nvPr/>
          </p:nvSpPr>
          <p:spPr>
            <a:xfrm>
              <a:off x="408671" y="2902343"/>
              <a:ext cx="1305366" cy="850251"/>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37884D12-C4C9-4F70-B716-F6DA0A81513D}"/>
                </a:ext>
              </a:extLst>
            </p:cNvPr>
            <p:cNvSpPr/>
            <p:nvPr/>
          </p:nvSpPr>
          <p:spPr>
            <a:xfrm>
              <a:off x="368019" y="2855419"/>
              <a:ext cx="1305366" cy="8502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8A6A4B55-36A5-49AF-9E4E-6978EB009B80}"/>
              </a:ext>
            </a:extLst>
          </p:cNvPr>
          <p:cNvSpPr txBox="1"/>
          <p:nvPr/>
        </p:nvSpPr>
        <p:spPr>
          <a:xfrm>
            <a:off x="390947" y="3064083"/>
            <a:ext cx="1295815" cy="1200329"/>
          </a:xfrm>
          <a:prstGeom prst="rect">
            <a:avLst/>
          </a:prstGeom>
          <a:noFill/>
        </p:spPr>
        <p:txBody>
          <a:bodyPr wrap="square" rtlCol="0">
            <a:spAutoFit/>
          </a:bodyPr>
          <a:lstStyle/>
          <a:p>
            <a:pPr marR="0" lvl="0" rtl="0">
              <a:lnSpc>
                <a:spcPct val="100000"/>
              </a:lnSpc>
              <a:spcBef>
                <a:spcPts val="0"/>
              </a:spcBef>
              <a:spcAft>
                <a:spcPts val="0"/>
              </a:spcAft>
            </a:pPr>
            <a:r>
              <a:rPr lang="en-US" dirty="0">
                <a:solidFill>
                  <a:srgbClr val="ED1B2F"/>
                </a:solidFill>
                <a:latin typeface="FS Magistral Bold" panose="020B0804030204080304" pitchFamily="34" charset="0"/>
              </a:rPr>
              <a:t>3.  </a:t>
            </a:r>
            <a:r>
              <a:rPr lang="en-US" dirty="0" err="1">
                <a:solidFill>
                  <a:srgbClr val="ED1B2F"/>
                </a:solidFill>
                <a:latin typeface="FS Magistral Bold" panose="020B0804030204080304" pitchFamily="34" charset="0"/>
              </a:rPr>
              <a:t>Doanh</a:t>
            </a:r>
            <a:endParaRPr lang="en-US" dirty="0">
              <a:solidFill>
                <a:srgbClr val="ED1B2F"/>
              </a:solidFill>
              <a:latin typeface="FS Magistral Bold" panose="020B0804030204080304" pitchFamily="34" charset="0"/>
            </a:endParaRPr>
          </a:p>
          <a:p>
            <a:pPr marR="0" lvl="0" rtl="0">
              <a:lnSpc>
                <a:spcPct val="100000"/>
              </a:lnSpc>
              <a:spcBef>
                <a:spcPts val="0"/>
              </a:spcBef>
              <a:spcAft>
                <a:spcPts val="0"/>
              </a:spcAft>
            </a:pPr>
            <a:r>
              <a:rPr lang="en-US" dirty="0" err="1">
                <a:solidFill>
                  <a:srgbClr val="ED1B2F"/>
                </a:solidFill>
                <a:latin typeface="FS Magistral Bold" panose="020B0804030204080304" pitchFamily="34" charset="0"/>
              </a:rPr>
              <a:t>nghiệp</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và</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cá</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nhân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bên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ngoài</a:t>
            </a:r>
            <a:endParaRPr lang="en-US" dirty="0">
              <a:solidFill>
                <a:srgbClr val="ED1B2F"/>
              </a:solidFill>
              <a:latin typeface="FS Magistral Bold" panose="020B0804030204080304" pitchFamily="34" charset="0"/>
            </a:endParaRPr>
          </a:p>
        </p:txBody>
      </p:sp>
      <p:cxnSp>
        <p:nvCxnSpPr>
          <p:cNvPr id="14" name="Straight Connector 13">
            <a:extLst>
              <a:ext uri="{FF2B5EF4-FFF2-40B4-BE49-F238E27FC236}">
                <a16:creationId xmlns:a16="http://schemas.microsoft.com/office/drawing/2014/main" id="{5BB78A7E-C630-4476-A21F-748CAC41CC4B}"/>
              </a:ext>
            </a:extLst>
          </p:cNvPr>
          <p:cNvCxnSpPr/>
          <p:nvPr/>
        </p:nvCxnSpPr>
        <p:spPr>
          <a:xfrm>
            <a:off x="1811078" y="3803647"/>
            <a:ext cx="336406"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8ADCDC6-AAB5-42C1-B4ED-86B9A4729EA9}"/>
              </a:ext>
            </a:extLst>
          </p:cNvPr>
          <p:cNvCxnSpPr>
            <a:cxnSpLocks/>
          </p:cNvCxnSpPr>
          <p:nvPr/>
        </p:nvCxnSpPr>
        <p:spPr>
          <a:xfrm>
            <a:off x="2147484" y="1995134"/>
            <a:ext cx="0" cy="2996801"/>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DEBDF819-7D76-4025-AE9F-9FA59A93160F}"/>
              </a:ext>
            </a:extLst>
          </p:cNvPr>
          <p:cNvSpPr/>
          <p:nvPr/>
        </p:nvSpPr>
        <p:spPr>
          <a:xfrm>
            <a:off x="2495043" y="1528257"/>
            <a:ext cx="1526637" cy="75945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2178B5B5-00EE-4BFC-896A-6485F5E06C55}"/>
              </a:ext>
            </a:extLst>
          </p:cNvPr>
          <p:cNvSpPr txBox="1"/>
          <p:nvPr/>
        </p:nvSpPr>
        <p:spPr>
          <a:xfrm>
            <a:off x="2551803" y="1528258"/>
            <a:ext cx="1526636" cy="738664"/>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Doanh</a:t>
            </a:r>
            <a:r>
              <a:rPr lang="en-US" sz="1400" dirty="0">
                <a:latin typeface="PF BeauSans Pro" panose="02000500000000020004" pitchFamily="2" charset="0"/>
              </a:rPr>
              <a:t> </a:t>
            </a:r>
            <a:r>
              <a:rPr lang="en-US" sz="1400" dirty="0" err="1">
                <a:latin typeface="PF BeauSans Pro" panose="02000500000000020004" pitchFamily="2" charset="0"/>
              </a:rPr>
              <a:t>nghiệp</a:t>
            </a:r>
            <a:r>
              <a:rPr lang="en-US" sz="1400" dirty="0">
                <a:latin typeface="PF BeauSans Pro" panose="02000500000000020004" pitchFamily="2" charset="0"/>
              </a:rPr>
              <a:t> (Marketing, HR, </a:t>
            </a:r>
            <a:r>
              <a:rPr lang="en-US" sz="1400" dirty="0" err="1">
                <a:latin typeface="PF BeauSans Pro" panose="02000500000000020004" pitchFamily="2" charset="0"/>
              </a:rPr>
              <a:t>Đào</a:t>
            </a:r>
            <a:r>
              <a:rPr lang="en-US" sz="1400" dirty="0">
                <a:latin typeface="PF BeauSans Pro" panose="02000500000000020004" pitchFamily="2" charset="0"/>
              </a:rPr>
              <a:t> </a:t>
            </a: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nội</a:t>
            </a:r>
            <a:r>
              <a:rPr lang="en-US" sz="1400" dirty="0">
                <a:latin typeface="PF BeauSans Pro" panose="02000500000000020004" pitchFamily="2" charset="0"/>
              </a:rPr>
              <a:t> </a:t>
            </a:r>
            <a:r>
              <a:rPr lang="en-US" sz="1400" dirty="0" err="1">
                <a:latin typeface="PF BeauSans Pro" panose="02000500000000020004" pitchFamily="2" charset="0"/>
              </a:rPr>
              <a:t>bộ</a:t>
            </a:r>
            <a:r>
              <a:rPr lang="en-US" sz="1400" dirty="0">
                <a:latin typeface="PF BeauSans Pro" panose="02000500000000020004" pitchFamily="2" charset="0"/>
              </a:rPr>
              <a:t>)</a:t>
            </a:r>
          </a:p>
        </p:txBody>
      </p:sp>
      <p:sp>
        <p:nvSpPr>
          <p:cNvPr id="51" name="Rectangle: Rounded Corners 50">
            <a:extLst>
              <a:ext uri="{FF2B5EF4-FFF2-40B4-BE49-F238E27FC236}">
                <a16:creationId xmlns:a16="http://schemas.microsoft.com/office/drawing/2014/main" id="{CF5D0052-09C9-4D33-B925-6AC4D6720A2B}"/>
              </a:ext>
            </a:extLst>
          </p:cNvPr>
          <p:cNvSpPr/>
          <p:nvPr/>
        </p:nvSpPr>
        <p:spPr>
          <a:xfrm>
            <a:off x="2495043" y="2862384"/>
            <a:ext cx="1526637" cy="606100"/>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914F671C-3891-49FC-BEE2-498DED64E060}"/>
              </a:ext>
            </a:extLst>
          </p:cNvPr>
          <p:cNvSpPr txBox="1"/>
          <p:nvPr/>
        </p:nvSpPr>
        <p:spPr>
          <a:xfrm>
            <a:off x="2572855" y="2916317"/>
            <a:ext cx="1311517"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Cá</a:t>
            </a:r>
            <a:r>
              <a:rPr lang="en-US" sz="1400" dirty="0">
                <a:latin typeface="PF BeauSans Pro" panose="02000500000000020004" pitchFamily="2" charset="0"/>
              </a:rPr>
              <a:t> </a:t>
            </a:r>
            <a:r>
              <a:rPr lang="en-US" sz="1400" dirty="0" err="1">
                <a:latin typeface="PF BeauSans Pro" panose="02000500000000020004" pitchFamily="2" charset="0"/>
              </a:rPr>
              <a:t>nhân</a:t>
            </a:r>
            <a:r>
              <a:rPr lang="vi-VN" sz="1400" dirty="0">
                <a:latin typeface="PF BeauSans Pro" panose="02000500000000020004" pitchFamily="2" charset="0"/>
              </a:rPr>
              <a:t> sáng tạo nội dung</a:t>
            </a:r>
            <a:endParaRPr lang="en-US" sz="1400" dirty="0">
              <a:latin typeface="PF BeauSans Pro" panose="02000500000000020004" pitchFamily="2" charset="0"/>
            </a:endParaRPr>
          </a:p>
        </p:txBody>
      </p:sp>
      <p:sp>
        <p:nvSpPr>
          <p:cNvPr id="53" name="Rectangle: Rounded Corners 52">
            <a:extLst>
              <a:ext uri="{FF2B5EF4-FFF2-40B4-BE49-F238E27FC236}">
                <a16:creationId xmlns:a16="http://schemas.microsoft.com/office/drawing/2014/main" id="{4BCF2EAA-05F5-4E6C-BC31-8289378173E9}"/>
              </a:ext>
            </a:extLst>
          </p:cNvPr>
          <p:cNvSpPr/>
          <p:nvPr/>
        </p:nvSpPr>
        <p:spPr>
          <a:xfrm>
            <a:off x="2495043" y="4335652"/>
            <a:ext cx="1581657" cy="131446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870FA484-B19F-4C2D-B108-91FD7BE2A9DC}"/>
              </a:ext>
            </a:extLst>
          </p:cNvPr>
          <p:cNvSpPr txBox="1"/>
          <p:nvPr/>
        </p:nvSpPr>
        <p:spPr>
          <a:xfrm>
            <a:off x="2551802" y="4392258"/>
            <a:ext cx="1628413" cy="1169551"/>
          </a:xfrm>
          <a:prstGeom prst="rect">
            <a:avLst/>
          </a:prstGeom>
          <a:noFill/>
        </p:spPr>
        <p:txBody>
          <a:bodyPr wrap="square" rtlCol="0">
            <a:spAutoFit/>
          </a:bodyPr>
          <a:lstStyle/>
          <a:p>
            <a:pPr marR="0" lvl="0" rtl="0">
              <a:lnSpc>
                <a:spcPct val="100000"/>
              </a:lnSpc>
              <a:spcBef>
                <a:spcPts val="0"/>
              </a:spcBef>
              <a:spcAft>
                <a:spcPts val="0"/>
              </a:spcAft>
            </a:pPr>
            <a:r>
              <a:rPr lang="en-US" sz="1400" dirty="0" err="1">
                <a:latin typeface="PF BeauSans Pro" panose="02000500000000020004" pitchFamily="2" charset="0"/>
              </a:rPr>
              <a:t>Các</a:t>
            </a:r>
            <a:r>
              <a:rPr lang="en-US" sz="1400" dirty="0">
                <a:latin typeface="PF BeauSans Pro" panose="02000500000000020004" pitchFamily="2" charset="0"/>
              </a:rPr>
              <a:t> </a:t>
            </a:r>
            <a:r>
              <a:rPr lang="en-US" sz="1400" dirty="0" err="1">
                <a:latin typeface="PF BeauSans Pro" panose="02000500000000020004" pitchFamily="2" charset="0"/>
              </a:rPr>
              <a:t>nhà</a:t>
            </a:r>
            <a:r>
              <a:rPr lang="en-US" sz="1400" dirty="0">
                <a:latin typeface="PF BeauSans Pro" panose="02000500000000020004" pitchFamily="2" charset="0"/>
              </a:rPr>
              <a:t> </a:t>
            </a:r>
            <a:r>
              <a:rPr lang="en-US" sz="1400" dirty="0" err="1">
                <a:latin typeface="PF BeauSans Pro" panose="02000500000000020004" pitchFamily="2" charset="0"/>
              </a:rPr>
              <a:t>đài</a:t>
            </a:r>
            <a:r>
              <a:rPr lang="en-US" sz="1400" dirty="0">
                <a:latin typeface="PF BeauSans Pro" panose="02000500000000020004" pitchFamily="2" charset="0"/>
              </a:rPr>
              <a:t>, </a:t>
            </a:r>
            <a:r>
              <a:rPr lang="en-US" sz="1400" dirty="0" err="1">
                <a:latin typeface="PF BeauSans Pro" panose="02000500000000020004" pitchFamily="2" charset="0"/>
              </a:rPr>
              <a:t>truyền</a:t>
            </a:r>
            <a:r>
              <a:rPr lang="en-US" sz="1400" dirty="0">
                <a:latin typeface="PF BeauSans Pro" panose="02000500000000020004" pitchFamily="2" charset="0"/>
              </a:rPr>
              <a:t> </a:t>
            </a:r>
            <a:r>
              <a:rPr lang="en-US" sz="1400" dirty="0" err="1">
                <a:latin typeface="PF BeauSans Pro" panose="02000500000000020004" pitchFamily="2" charset="0"/>
              </a:rPr>
              <a:t>hình</a:t>
            </a:r>
            <a:r>
              <a:rPr lang="en-US" sz="1400" dirty="0">
                <a:latin typeface="PF BeauSans Pro" panose="02000500000000020004" pitchFamily="2" charset="0"/>
              </a:rPr>
              <a:t> (VTV,…); </a:t>
            </a:r>
            <a:r>
              <a:rPr lang="en-US" sz="1400" dirty="0" err="1">
                <a:latin typeface="PF BeauSans Pro" panose="02000500000000020004" pitchFamily="2" charset="0"/>
              </a:rPr>
              <a:t>các</a:t>
            </a:r>
            <a:r>
              <a:rPr lang="en-US" sz="1400" dirty="0">
                <a:latin typeface="PF BeauSans Pro" panose="02000500000000020004" pitchFamily="2" charset="0"/>
              </a:rPr>
              <a:t> </a:t>
            </a:r>
            <a:r>
              <a:rPr lang="en-US" sz="1400" dirty="0" err="1">
                <a:latin typeface="PF BeauSans Pro" panose="02000500000000020004" pitchFamily="2" charset="0"/>
              </a:rPr>
              <a:t>nhà</a:t>
            </a:r>
            <a:r>
              <a:rPr lang="en-US" sz="1400" dirty="0">
                <a:latin typeface="PF BeauSans Pro" panose="02000500000000020004" pitchFamily="2" charset="0"/>
              </a:rPr>
              <a:t> </a:t>
            </a:r>
            <a:r>
              <a:rPr lang="en-US" sz="1400" dirty="0" err="1">
                <a:latin typeface="PF BeauSans Pro" panose="02000500000000020004" pitchFamily="2" charset="0"/>
              </a:rPr>
              <a:t>xuất</a:t>
            </a:r>
            <a:r>
              <a:rPr lang="en-US" sz="1400" dirty="0">
                <a:latin typeface="PF BeauSans Pro" panose="02000500000000020004" pitchFamily="2" charset="0"/>
              </a:rPr>
              <a:t> </a:t>
            </a:r>
            <a:r>
              <a:rPr lang="en-US" sz="1400" dirty="0" err="1">
                <a:latin typeface="PF BeauSans Pro" panose="02000500000000020004" pitchFamily="2" charset="0"/>
              </a:rPr>
              <a:t>bản</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a:t>
            </a:r>
            <a:r>
              <a:rPr lang="en-US" sz="1400" dirty="0" err="1">
                <a:latin typeface="PF BeauSans Pro" panose="02000500000000020004" pitchFamily="2" charset="0"/>
              </a:rPr>
              <a:t>biên</a:t>
            </a:r>
            <a:r>
              <a:rPr lang="en-US" sz="1400" dirty="0">
                <a:latin typeface="PF BeauSans Pro" panose="02000500000000020004" pitchFamily="2" charset="0"/>
              </a:rPr>
              <a:t> </a:t>
            </a:r>
            <a:r>
              <a:rPr lang="en-US" sz="1400" dirty="0" err="1">
                <a:latin typeface="PF BeauSans Pro" panose="02000500000000020004" pitchFamily="2" charset="0"/>
              </a:rPr>
              <a:t>tập</a:t>
            </a:r>
            <a:r>
              <a:rPr lang="en-US" sz="1400" dirty="0">
                <a:latin typeface="PF BeauSans Pro" panose="02000500000000020004" pitchFamily="2" charset="0"/>
              </a:rPr>
              <a:t> </a:t>
            </a:r>
            <a:r>
              <a:rPr lang="en-US" sz="1400" dirty="0" err="1">
                <a:latin typeface="PF BeauSans Pro" panose="02000500000000020004" pitchFamily="2" charset="0"/>
              </a:rPr>
              <a:t>viên</a:t>
            </a:r>
            <a:r>
              <a:rPr lang="en-US" sz="1400" dirty="0">
                <a:latin typeface="PF BeauSans Pro" panose="02000500000000020004" pitchFamily="2" charset="0"/>
              </a:rPr>
              <a:t> </a:t>
            </a:r>
            <a:r>
              <a:rPr lang="en-US" sz="1400" dirty="0" err="1">
                <a:latin typeface="PF BeauSans Pro" panose="02000500000000020004" pitchFamily="2" charset="0"/>
              </a:rPr>
              <a:t>nội</a:t>
            </a:r>
            <a:r>
              <a:rPr lang="en-US" sz="1400" dirty="0">
                <a:latin typeface="PF BeauSans Pro" panose="02000500000000020004" pitchFamily="2" charset="0"/>
              </a:rPr>
              <a:t> dung</a:t>
            </a:r>
          </a:p>
        </p:txBody>
      </p:sp>
      <p:sp>
        <p:nvSpPr>
          <p:cNvPr id="56" name="Rectangle: Rounded Corners 55">
            <a:extLst>
              <a:ext uri="{FF2B5EF4-FFF2-40B4-BE49-F238E27FC236}">
                <a16:creationId xmlns:a16="http://schemas.microsoft.com/office/drawing/2014/main" id="{7C1FCB8C-2944-46E7-B2D9-9A6AC650669B}"/>
              </a:ext>
            </a:extLst>
          </p:cNvPr>
          <p:cNvSpPr/>
          <p:nvPr/>
        </p:nvSpPr>
        <p:spPr>
          <a:xfrm>
            <a:off x="4599212" y="1635541"/>
            <a:ext cx="3014830" cy="58477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9935B91A-2AE2-4168-B785-3E2E9FD32D81}"/>
              </a:ext>
            </a:extLst>
          </p:cNvPr>
          <p:cNvSpPr txBox="1"/>
          <p:nvPr/>
        </p:nvSpPr>
        <p:spPr>
          <a:xfrm>
            <a:off x="4706772" y="1666969"/>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nội dung nội bộ, marketing, đào tạo, tương tác với khách hàng</a:t>
            </a:r>
            <a:endParaRPr lang="en-US" sz="1400" dirty="0">
              <a:latin typeface="PF BeauSans Pro" panose="02000500000000020004" pitchFamily="2" charset="0"/>
            </a:endParaRPr>
          </a:p>
        </p:txBody>
      </p:sp>
      <p:sp>
        <p:nvSpPr>
          <p:cNvPr id="64" name="Rectangle: Rounded Corners 63">
            <a:extLst>
              <a:ext uri="{FF2B5EF4-FFF2-40B4-BE49-F238E27FC236}">
                <a16:creationId xmlns:a16="http://schemas.microsoft.com/office/drawing/2014/main" id="{71C54A1C-A2C5-42F5-B086-788B3D8531BC}"/>
              </a:ext>
            </a:extLst>
          </p:cNvPr>
          <p:cNvSpPr/>
          <p:nvPr/>
        </p:nvSpPr>
        <p:spPr>
          <a:xfrm>
            <a:off x="8370710" y="1593966"/>
            <a:ext cx="3550357"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B50468DB-3DCA-4930-BC3E-F963CD457406}"/>
              </a:ext>
            </a:extLst>
          </p:cNvPr>
          <p:cNvSpPr txBox="1"/>
          <p:nvPr/>
        </p:nvSpPr>
        <p:spPr>
          <a:xfrm>
            <a:off x="8478271" y="1642091"/>
            <a:ext cx="3442796"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Các tính năng tương tự như nhóm </a:t>
            </a:r>
            <a:r>
              <a:rPr lang="en-US" sz="1400" dirty="0" err="1">
                <a:latin typeface="PF BeauSans Pro" panose="02000500000000020004" pitchFamily="2" charset="0"/>
              </a:rPr>
              <a:t>nội</a:t>
            </a:r>
            <a:r>
              <a:rPr lang="en-US" sz="1400" dirty="0">
                <a:latin typeface="PF BeauSans Pro" panose="02000500000000020004" pitchFamily="2" charset="0"/>
              </a:rPr>
              <a:t> </a:t>
            </a:r>
            <a:r>
              <a:rPr lang="en-US" sz="1400" dirty="0" err="1">
                <a:latin typeface="PF BeauSans Pro" panose="02000500000000020004" pitchFamily="2" charset="0"/>
              </a:rPr>
              <a:t>bộ</a:t>
            </a:r>
            <a:r>
              <a:rPr lang="vi-VN" sz="1400" dirty="0">
                <a:latin typeface="PF BeauSans Pro" panose="02000500000000020004" pitchFamily="2" charset="0"/>
              </a:rPr>
              <a:t> Viettel</a:t>
            </a:r>
            <a:endParaRPr lang="en-US" sz="1400" dirty="0">
              <a:latin typeface="PF BeauSans Pro" panose="02000500000000020004" pitchFamily="2" charset="0"/>
            </a:endParaRPr>
          </a:p>
        </p:txBody>
      </p:sp>
      <p:sp>
        <p:nvSpPr>
          <p:cNvPr id="68" name="Rectangle: Rounded Corners 67">
            <a:extLst>
              <a:ext uri="{FF2B5EF4-FFF2-40B4-BE49-F238E27FC236}">
                <a16:creationId xmlns:a16="http://schemas.microsoft.com/office/drawing/2014/main" id="{2AE5DEE4-F638-4101-B831-4FC6E0EABA32}"/>
              </a:ext>
            </a:extLst>
          </p:cNvPr>
          <p:cNvSpPr/>
          <p:nvPr/>
        </p:nvSpPr>
        <p:spPr>
          <a:xfrm>
            <a:off x="4599212" y="2851523"/>
            <a:ext cx="3014830" cy="5934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94AAA60C-F22B-4F09-9A5F-9E69A1819128}"/>
              </a:ext>
            </a:extLst>
          </p:cNvPr>
          <p:cNvSpPr txBox="1"/>
          <p:nvPr/>
        </p:nvSpPr>
        <p:spPr>
          <a:xfrm>
            <a:off x="4706772" y="2896583"/>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Sáng tạo và cá nhân hóa nội dung cho mạng xã hội</a:t>
            </a:r>
            <a:endParaRPr lang="en-US" sz="1400" dirty="0">
              <a:latin typeface="PF BeauSans Pro" panose="02000500000000020004" pitchFamily="2" charset="0"/>
            </a:endParaRPr>
          </a:p>
        </p:txBody>
      </p:sp>
      <p:sp>
        <p:nvSpPr>
          <p:cNvPr id="70" name="Rectangle: Rounded Corners 69">
            <a:extLst>
              <a:ext uri="{FF2B5EF4-FFF2-40B4-BE49-F238E27FC236}">
                <a16:creationId xmlns:a16="http://schemas.microsoft.com/office/drawing/2014/main" id="{97608C98-EA67-4D08-AB80-2A930962D88A}"/>
              </a:ext>
            </a:extLst>
          </p:cNvPr>
          <p:cNvSpPr/>
          <p:nvPr/>
        </p:nvSpPr>
        <p:spPr>
          <a:xfrm>
            <a:off x="8370710" y="2463726"/>
            <a:ext cx="3550355"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E024A9C8-AF66-4015-B842-05683F7BCA22}"/>
              </a:ext>
            </a:extLst>
          </p:cNvPr>
          <p:cNvSpPr txBox="1"/>
          <p:nvPr/>
        </p:nvSpPr>
        <p:spPr>
          <a:xfrm>
            <a:off x="8478271" y="2520318"/>
            <a:ext cx="3442794"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video highlight, short video, </a:t>
            </a:r>
            <a:r>
              <a:rPr lang="en-US" sz="1400" dirty="0" err="1">
                <a:latin typeface="PF BeauSans Pro" panose="02000500000000020004" pitchFamily="2" charset="0"/>
              </a:rPr>
              <a:t>hiệu</a:t>
            </a:r>
            <a:r>
              <a:rPr lang="en-US" sz="1400" dirty="0">
                <a:latin typeface="PF BeauSans Pro" panose="02000500000000020004" pitchFamily="2" charset="0"/>
              </a:rPr>
              <a:t> </a:t>
            </a:r>
            <a:r>
              <a:rPr lang="en-US" sz="1400" dirty="0" err="1">
                <a:latin typeface="PF BeauSans Pro" panose="02000500000000020004" pitchFamily="2" charset="0"/>
              </a:rPr>
              <a:t>ứng</a:t>
            </a:r>
            <a:r>
              <a:rPr lang="en-US" sz="1400" dirty="0">
                <a:latin typeface="PF BeauSans Pro" panose="02000500000000020004" pitchFamily="2" charset="0"/>
              </a:rPr>
              <a:t> </a:t>
            </a:r>
            <a:r>
              <a:rPr lang="en-US" sz="1400" dirty="0" err="1">
                <a:latin typeface="PF BeauSans Pro" panose="02000500000000020004" pitchFamily="2" charset="0"/>
              </a:rPr>
              <a:t>nhanh</a:t>
            </a:r>
            <a:r>
              <a:rPr lang="en-US" sz="1400" dirty="0">
                <a:latin typeface="PF BeauSans Pro" panose="02000500000000020004" pitchFamily="2" charset="0"/>
              </a:rPr>
              <a:t>, </a:t>
            </a:r>
            <a:r>
              <a:rPr lang="en-US" sz="1400" dirty="0" err="1">
                <a:latin typeface="PF BeauSans Pro" panose="02000500000000020004" pitchFamily="2" charset="0"/>
              </a:rPr>
              <a:t>phụ</a:t>
            </a:r>
            <a:r>
              <a:rPr lang="en-US" sz="1400" dirty="0">
                <a:latin typeface="PF BeauSans Pro" panose="02000500000000020004" pitchFamily="2" charset="0"/>
              </a:rPr>
              <a:t> </a:t>
            </a:r>
            <a:r>
              <a:rPr lang="en-US" sz="1400" dirty="0" err="1">
                <a:latin typeface="PF BeauSans Pro" panose="02000500000000020004" pitchFamily="2" charset="0"/>
              </a:rPr>
              <a:t>đề</a:t>
            </a:r>
            <a:r>
              <a:rPr lang="en-US" sz="1400" dirty="0">
                <a:latin typeface="PF BeauSans Pro" panose="02000500000000020004" pitchFamily="2" charset="0"/>
              </a:rPr>
              <a:t> </a:t>
            </a:r>
            <a:r>
              <a:rPr lang="en-US" sz="1400" dirty="0" err="1">
                <a:latin typeface="PF BeauSans Pro" panose="02000500000000020004" pitchFamily="2" charset="0"/>
              </a:rPr>
              <a:t>tự</a:t>
            </a:r>
            <a:r>
              <a:rPr lang="en-US" sz="1400" dirty="0">
                <a:latin typeface="PF BeauSans Pro" panose="02000500000000020004" pitchFamily="2" charset="0"/>
              </a:rPr>
              <a:t> </a:t>
            </a:r>
            <a:r>
              <a:rPr lang="en-US" sz="1400" dirty="0" err="1">
                <a:latin typeface="PF BeauSans Pro" panose="02000500000000020004" pitchFamily="2" charset="0"/>
              </a:rPr>
              <a:t>động</a:t>
            </a:r>
            <a:endParaRPr lang="en-US" sz="1400" dirty="0">
              <a:latin typeface="PF BeauSans Pro" panose="02000500000000020004" pitchFamily="2" charset="0"/>
            </a:endParaRPr>
          </a:p>
        </p:txBody>
      </p:sp>
      <p:sp>
        <p:nvSpPr>
          <p:cNvPr id="72" name="Rectangle: Rounded Corners 71">
            <a:extLst>
              <a:ext uri="{FF2B5EF4-FFF2-40B4-BE49-F238E27FC236}">
                <a16:creationId xmlns:a16="http://schemas.microsoft.com/office/drawing/2014/main" id="{DFF5D0DB-A5EA-4A3B-A107-33B82F2F116F}"/>
              </a:ext>
            </a:extLst>
          </p:cNvPr>
          <p:cNvSpPr/>
          <p:nvPr/>
        </p:nvSpPr>
        <p:spPr>
          <a:xfrm>
            <a:off x="8370710" y="3291249"/>
            <a:ext cx="3550353" cy="5309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EC98BE4-78C9-429B-A18F-068B4CBB716C}"/>
              </a:ext>
            </a:extLst>
          </p:cNvPr>
          <p:cNvSpPr txBox="1"/>
          <p:nvPr/>
        </p:nvSpPr>
        <p:spPr>
          <a:xfrm>
            <a:off x="8478271" y="3297039"/>
            <a:ext cx="3442794"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Viết</a:t>
            </a:r>
            <a:r>
              <a:rPr lang="en-US" sz="1400" dirty="0">
                <a:latin typeface="PF BeauSans Pro" panose="02000500000000020004" pitchFamily="2" charset="0"/>
              </a:rPr>
              <a:t> </a:t>
            </a:r>
            <a:r>
              <a:rPr lang="en-US" sz="1400" dirty="0" err="1">
                <a:latin typeface="PF BeauSans Pro" panose="02000500000000020004" pitchFamily="2" charset="0"/>
              </a:rPr>
              <a:t>kịch</a:t>
            </a:r>
            <a:r>
              <a:rPr lang="en-US" sz="1400" dirty="0">
                <a:latin typeface="PF BeauSans Pro" panose="02000500000000020004" pitchFamily="2" charset="0"/>
              </a:rPr>
              <a:t> </a:t>
            </a:r>
            <a:r>
              <a:rPr lang="en-US" sz="1400" dirty="0" err="1">
                <a:latin typeface="PF BeauSans Pro" panose="02000500000000020004" pitchFamily="2" charset="0"/>
              </a:rPr>
              <a:t>bản</a:t>
            </a:r>
            <a:r>
              <a:rPr lang="en-US" sz="1400" dirty="0">
                <a:latin typeface="PF BeauSans Pro" panose="02000500000000020004" pitchFamily="2" charset="0"/>
              </a:rPr>
              <a:t> </a:t>
            </a:r>
            <a:r>
              <a:rPr lang="en-US" sz="1400" dirty="0" err="1">
                <a:latin typeface="PF BeauSans Pro" panose="02000500000000020004" pitchFamily="2" charset="0"/>
              </a:rPr>
              <a:t>theo</a:t>
            </a:r>
            <a:r>
              <a:rPr lang="en-US" sz="1400" dirty="0">
                <a:latin typeface="PF BeauSans Pro" panose="02000500000000020004" pitchFamily="2" charset="0"/>
              </a:rPr>
              <a:t> </a:t>
            </a:r>
            <a:r>
              <a:rPr lang="en-US" sz="1400" dirty="0" err="1">
                <a:latin typeface="PF BeauSans Pro" panose="02000500000000020004" pitchFamily="2" charset="0"/>
              </a:rPr>
              <a:t>yêu</a:t>
            </a:r>
            <a:r>
              <a:rPr lang="en-US" sz="1400" dirty="0">
                <a:latin typeface="PF BeauSans Pro" panose="02000500000000020004" pitchFamily="2" charset="0"/>
              </a:rPr>
              <a:t> </a:t>
            </a:r>
            <a:r>
              <a:rPr lang="en-US" sz="1400" dirty="0" err="1">
                <a:latin typeface="PF BeauSans Pro" panose="02000500000000020004" pitchFamily="2" charset="0"/>
              </a:rPr>
              <a:t>cầu</a:t>
            </a:r>
            <a:endParaRPr lang="en-US" sz="1400" dirty="0">
              <a:latin typeface="PF BeauSans Pro" panose="02000500000000020004" pitchFamily="2" charset="0"/>
            </a:endParaRPr>
          </a:p>
        </p:txBody>
      </p:sp>
      <p:sp>
        <p:nvSpPr>
          <p:cNvPr id="74" name="Rectangle: Rounded Corners 73">
            <a:extLst>
              <a:ext uri="{FF2B5EF4-FFF2-40B4-BE49-F238E27FC236}">
                <a16:creationId xmlns:a16="http://schemas.microsoft.com/office/drawing/2014/main" id="{8F1CF46D-ADFB-4D13-99B5-BAE630F6E21B}"/>
              </a:ext>
            </a:extLst>
          </p:cNvPr>
          <p:cNvSpPr/>
          <p:nvPr/>
        </p:nvSpPr>
        <p:spPr>
          <a:xfrm>
            <a:off x="4599212" y="4327185"/>
            <a:ext cx="3014830" cy="1372046"/>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40463EE-DF0D-4514-B9D2-18B19C1C8E0C}"/>
              </a:ext>
            </a:extLst>
          </p:cNvPr>
          <p:cNvSpPr txBox="1"/>
          <p:nvPr/>
        </p:nvSpPr>
        <p:spPr>
          <a:xfrm>
            <a:off x="4651528" y="4395379"/>
            <a:ext cx="3014828" cy="1246495"/>
          </a:xfrm>
          <a:prstGeom prst="rect">
            <a:avLst/>
          </a:prstGeom>
          <a:noFill/>
        </p:spPr>
        <p:txBody>
          <a:bodyPr wrap="square" rtlCol="0">
            <a:spAutoFit/>
          </a:bodyPr>
          <a:lstStyle/>
          <a:p>
            <a:pPr marR="0" lvl="0" algn="l" rtl="0">
              <a:lnSpc>
                <a:spcPct val="100000"/>
              </a:lnSpc>
              <a:spcBef>
                <a:spcPts val="0"/>
              </a:spcBef>
              <a:spcAft>
                <a:spcPts val="0"/>
              </a:spcAft>
            </a:pPr>
            <a:r>
              <a:rPr lang="en-US" sz="1400" dirty="0">
                <a:latin typeface="PF BeauSans Pro" panose="02000500000000020004" pitchFamily="2" charset="0"/>
              </a:rPr>
              <a:t>- </a:t>
            </a:r>
            <a:r>
              <a:rPr lang="vi-VN" sz="1400" dirty="0">
                <a:latin typeface="PF BeauSans Pro" panose="02000500000000020004" pitchFamily="2" charset="0"/>
              </a:rPr>
              <a:t>Tạo chương trình truyền hình, video quảng cáo</a:t>
            </a:r>
            <a:endParaRPr lang="en-US" sz="1400" dirty="0">
              <a:latin typeface="PF BeauSans Pro" panose="02000500000000020004" pitchFamily="2" charset="0"/>
            </a:endParaRPr>
          </a:p>
          <a:p>
            <a:pPr marR="0" lvl="0" algn="l" rtl="0">
              <a:lnSpc>
                <a:spcPct val="100000"/>
              </a:lnSpc>
              <a:spcBef>
                <a:spcPts val="0"/>
              </a:spcBef>
              <a:spcAft>
                <a:spcPts val="0"/>
              </a:spcAft>
            </a:pPr>
            <a:endParaRPr lang="vi-VN" sz="500" dirty="0">
              <a:latin typeface="PF BeauSans Pro" panose="02000500000000020004" pitchFamily="2" charset="0"/>
            </a:endParaRPr>
          </a:p>
          <a:p>
            <a:pPr marR="0" lvl="0" algn="l" rtl="0">
              <a:lnSpc>
                <a:spcPct val="100000"/>
              </a:lnSpc>
              <a:spcBef>
                <a:spcPts val="0"/>
              </a:spcBef>
              <a:spcAft>
                <a:spcPts val="0"/>
              </a:spcAft>
            </a:pPr>
            <a:r>
              <a:rPr lang="en-US" sz="1400" dirty="0">
                <a:latin typeface="PF BeauSans Pro" panose="02000500000000020004" pitchFamily="2" charset="0"/>
              </a:rPr>
              <a:t>- </a:t>
            </a:r>
            <a:r>
              <a:rPr lang="vi-VN" sz="1400" dirty="0">
                <a:latin typeface="PF BeauSans Pro" panose="02000500000000020004" pitchFamily="2" charset="0"/>
              </a:rPr>
              <a:t>Sáng tạo và xuất bản nội dung đa phương cho các ấn phẩm báo chí, tạp chí điện tử.</a:t>
            </a:r>
            <a:endParaRPr lang="en-US" sz="1400" dirty="0">
              <a:latin typeface="PF BeauSans Pro" panose="02000500000000020004" pitchFamily="2" charset="0"/>
            </a:endParaRPr>
          </a:p>
        </p:txBody>
      </p:sp>
      <p:sp>
        <p:nvSpPr>
          <p:cNvPr id="76" name="Rectangle: Rounded Corners 75">
            <a:extLst>
              <a:ext uri="{FF2B5EF4-FFF2-40B4-BE49-F238E27FC236}">
                <a16:creationId xmlns:a16="http://schemas.microsoft.com/office/drawing/2014/main" id="{2B09B1B5-58FA-4024-AF65-8FBBB907073D}"/>
              </a:ext>
            </a:extLst>
          </p:cNvPr>
          <p:cNvSpPr/>
          <p:nvPr/>
        </p:nvSpPr>
        <p:spPr>
          <a:xfrm>
            <a:off x="8370710" y="4046170"/>
            <a:ext cx="3550349" cy="3548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489D14FB-C0DB-48A6-AA30-2C8816EBC712}"/>
              </a:ext>
            </a:extLst>
          </p:cNvPr>
          <p:cNvSpPr txBox="1"/>
          <p:nvPr/>
        </p:nvSpPr>
        <p:spPr>
          <a:xfrm>
            <a:off x="8474228" y="4062202"/>
            <a:ext cx="2807796" cy="307777"/>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Phân tích và tóm tắt nội dung</a:t>
            </a:r>
            <a:endParaRPr lang="en-US" sz="1400" dirty="0">
              <a:latin typeface="PF BeauSans Pro" panose="02000500000000020004" pitchFamily="2" charset="0"/>
            </a:endParaRPr>
          </a:p>
        </p:txBody>
      </p:sp>
      <p:sp>
        <p:nvSpPr>
          <p:cNvPr id="78" name="Rectangle: Rounded Corners 77">
            <a:extLst>
              <a:ext uri="{FF2B5EF4-FFF2-40B4-BE49-F238E27FC236}">
                <a16:creationId xmlns:a16="http://schemas.microsoft.com/office/drawing/2014/main" id="{F2A6A8BB-586F-45CE-BE11-444C84C44CA1}"/>
              </a:ext>
            </a:extLst>
          </p:cNvPr>
          <p:cNvSpPr/>
          <p:nvPr/>
        </p:nvSpPr>
        <p:spPr>
          <a:xfrm>
            <a:off x="8370710" y="4525610"/>
            <a:ext cx="3550347" cy="593473"/>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619BA9A2-ACCE-4C17-9875-A99900EF2FAE}"/>
              </a:ext>
            </a:extLst>
          </p:cNvPr>
          <p:cNvSpPr txBox="1"/>
          <p:nvPr/>
        </p:nvSpPr>
        <p:spPr>
          <a:xfrm>
            <a:off x="8478271" y="4548338"/>
            <a:ext cx="3442786"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kịch bản chương trình</a:t>
            </a:r>
            <a:r>
              <a:rPr lang="en-US" sz="1400" dirty="0">
                <a:latin typeface="PF BeauSans Pro" panose="02000500000000020004" pitchFamily="2" charset="0"/>
              </a:rPr>
              <a:t>, </a:t>
            </a:r>
            <a:r>
              <a:rPr lang="en-US" sz="1400" dirty="0" err="1">
                <a:latin typeface="PF BeauSans Pro" panose="02000500000000020004" pitchFamily="2" charset="0"/>
              </a:rPr>
              <a:t>bài</a:t>
            </a:r>
            <a:r>
              <a:rPr lang="en-US" sz="1400" dirty="0">
                <a:latin typeface="PF BeauSans Pro" panose="02000500000000020004" pitchFamily="2" charset="0"/>
              </a:rPr>
              <a:t> </a:t>
            </a:r>
            <a:r>
              <a:rPr lang="en-US" sz="1400" dirty="0" err="1">
                <a:latin typeface="PF BeauSans Pro" panose="02000500000000020004" pitchFamily="2" charset="0"/>
              </a:rPr>
              <a:t>viết</a:t>
            </a:r>
            <a:r>
              <a:rPr lang="en-US" sz="1400" dirty="0">
                <a:latin typeface="PF BeauSans Pro" panose="02000500000000020004" pitchFamily="2" charset="0"/>
              </a:rPr>
              <a:t>, </a:t>
            </a:r>
            <a:r>
              <a:rPr lang="en-US" sz="1400" dirty="0" err="1">
                <a:latin typeface="PF BeauSans Pro" panose="02000500000000020004" pitchFamily="2" charset="0"/>
              </a:rPr>
              <a:t>sinh</a:t>
            </a:r>
            <a:r>
              <a:rPr lang="en-US" sz="1400" dirty="0">
                <a:latin typeface="PF BeauSans Pro" panose="02000500000000020004" pitchFamily="2" charset="0"/>
              </a:rPr>
              <a:t> </a:t>
            </a:r>
            <a:r>
              <a:rPr lang="en-US" sz="1400" dirty="0" err="1">
                <a:latin typeface="PF BeauSans Pro" panose="02000500000000020004" pitchFamily="2" charset="0"/>
              </a:rPr>
              <a:t>ảnh</a:t>
            </a:r>
            <a:r>
              <a:rPr lang="en-US" sz="1400" dirty="0">
                <a:latin typeface="PF BeauSans Pro" panose="02000500000000020004" pitchFamily="2" charset="0"/>
              </a:rPr>
              <a:t>, video </a:t>
            </a:r>
            <a:r>
              <a:rPr lang="en-US" sz="1400" dirty="0" err="1">
                <a:latin typeface="PF BeauSans Pro" panose="02000500000000020004" pitchFamily="2" charset="0"/>
              </a:rPr>
              <a:t>và</a:t>
            </a:r>
            <a:r>
              <a:rPr lang="en-US" sz="1400" dirty="0">
                <a:latin typeface="PF BeauSans Pro" panose="02000500000000020004" pitchFamily="2" charset="0"/>
              </a:rPr>
              <a:t> </a:t>
            </a:r>
            <a:r>
              <a:rPr lang="en-US" sz="1400" dirty="0" err="1">
                <a:latin typeface="PF BeauSans Pro" panose="02000500000000020004" pitchFamily="2" charset="0"/>
              </a:rPr>
              <a:t>nhạc</a:t>
            </a:r>
            <a:r>
              <a:rPr lang="en-US" sz="1400" dirty="0">
                <a:latin typeface="PF BeauSans Pro" panose="02000500000000020004" pitchFamily="2" charset="0"/>
              </a:rPr>
              <a:t> </a:t>
            </a:r>
            <a:r>
              <a:rPr lang="en-US" sz="1400" dirty="0" err="1">
                <a:latin typeface="PF BeauSans Pro" panose="02000500000000020004" pitchFamily="2" charset="0"/>
              </a:rPr>
              <a:t>tự</a:t>
            </a:r>
            <a:r>
              <a:rPr lang="en-US" sz="1400" dirty="0">
                <a:latin typeface="PF BeauSans Pro" panose="02000500000000020004" pitchFamily="2" charset="0"/>
              </a:rPr>
              <a:t> </a:t>
            </a:r>
            <a:r>
              <a:rPr lang="en-US" sz="1400" dirty="0" err="1">
                <a:latin typeface="PF BeauSans Pro" panose="02000500000000020004" pitchFamily="2" charset="0"/>
              </a:rPr>
              <a:t>động</a:t>
            </a:r>
            <a:endParaRPr lang="en-US" sz="1400" dirty="0">
              <a:latin typeface="PF BeauSans Pro" panose="02000500000000020004" pitchFamily="2" charset="0"/>
            </a:endParaRPr>
          </a:p>
        </p:txBody>
      </p:sp>
      <p:sp>
        <p:nvSpPr>
          <p:cNvPr id="80" name="TextBox 79">
            <a:extLst>
              <a:ext uri="{FF2B5EF4-FFF2-40B4-BE49-F238E27FC236}">
                <a16:creationId xmlns:a16="http://schemas.microsoft.com/office/drawing/2014/main" id="{224A82B0-5A6B-47A5-861E-C438EF36CC94}"/>
              </a:ext>
            </a:extLst>
          </p:cNvPr>
          <p:cNvSpPr txBox="1"/>
          <p:nvPr/>
        </p:nvSpPr>
        <p:spPr>
          <a:xfrm>
            <a:off x="9309624" y="1052977"/>
            <a:ext cx="1350944"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Tính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năng</a:t>
            </a:r>
            <a:endParaRPr lang="en-US" dirty="0">
              <a:solidFill>
                <a:srgbClr val="ED1B2F"/>
              </a:solidFill>
              <a:latin typeface="FS Magistral Bold" panose="020B0804030204080304" pitchFamily="34" charset="0"/>
            </a:endParaRPr>
          </a:p>
        </p:txBody>
      </p:sp>
      <p:cxnSp>
        <p:nvCxnSpPr>
          <p:cNvPr id="81" name="Straight Connector 80">
            <a:extLst>
              <a:ext uri="{FF2B5EF4-FFF2-40B4-BE49-F238E27FC236}">
                <a16:creationId xmlns:a16="http://schemas.microsoft.com/office/drawing/2014/main" id="{4E84AB87-4FC0-4BF1-B0AE-C093D9E8058A}"/>
              </a:ext>
            </a:extLst>
          </p:cNvPr>
          <p:cNvCxnSpPr>
            <a:cxnSpLocks/>
          </p:cNvCxnSpPr>
          <p:nvPr/>
        </p:nvCxnSpPr>
        <p:spPr>
          <a:xfrm>
            <a:off x="2142404" y="1995134"/>
            <a:ext cx="352639"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DB6487A-28B3-4B26-A2E5-EBBA0BBE0C59}"/>
              </a:ext>
            </a:extLst>
          </p:cNvPr>
          <p:cNvCxnSpPr>
            <a:cxnSpLocks/>
            <a:endCxn id="51" idx="1"/>
          </p:cNvCxnSpPr>
          <p:nvPr/>
        </p:nvCxnSpPr>
        <p:spPr>
          <a:xfrm flipV="1">
            <a:off x="2142404" y="3165434"/>
            <a:ext cx="352639"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AA28009-DAE1-40C9-A96F-BB71D56E8C38}"/>
              </a:ext>
            </a:extLst>
          </p:cNvPr>
          <p:cNvCxnSpPr>
            <a:cxnSpLocks/>
          </p:cNvCxnSpPr>
          <p:nvPr/>
        </p:nvCxnSpPr>
        <p:spPr>
          <a:xfrm flipV="1">
            <a:off x="2141068" y="4972329"/>
            <a:ext cx="352639" cy="295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C7F3A02-EF4F-444F-BCA7-87E16EEE5663}"/>
              </a:ext>
            </a:extLst>
          </p:cNvPr>
          <p:cNvCxnSpPr>
            <a:cxnSpLocks/>
          </p:cNvCxnSpPr>
          <p:nvPr/>
        </p:nvCxnSpPr>
        <p:spPr>
          <a:xfrm>
            <a:off x="4021680" y="1955822"/>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59456C9-38DC-44BA-BACE-1DE7E9807A94}"/>
              </a:ext>
            </a:extLst>
          </p:cNvPr>
          <p:cNvCxnSpPr>
            <a:cxnSpLocks/>
          </p:cNvCxnSpPr>
          <p:nvPr/>
        </p:nvCxnSpPr>
        <p:spPr>
          <a:xfrm>
            <a:off x="4021680" y="3153960"/>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7FEEAB-6405-4B5B-BFCC-D37D7A9C2AB2}"/>
              </a:ext>
            </a:extLst>
          </p:cNvPr>
          <p:cNvCxnSpPr>
            <a:cxnSpLocks/>
          </p:cNvCxnSpPr>
          <p:nvPr/>
        </p:nvCxnSpPr>
        <p:spPr>
          <a:xfrm>
            <a:off x="4076700" y="4991935"/>
            <a:ext cx="52251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B7B99E4-CF46-4504-B65D-312DF36EFCCA}"/>
              </a:ext>
            </a:extLst>
          </p:cNvPr>
          <p:cNvCxnSpPr>
            <a:cxnSpLocks/>
          </p:cNvCxnSpPr>
          <p:nvPr/>
        </p:nvCxnSpPr>
        <p:spPr>
          <a:xfrm flipV="1">
            <a:off x="7614042" y="1912131"/>
            <a:ext cx="756668"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2AD21F1-26D8-437A-9DC9-2B781BE8B5C2}"/>
              </a:ext>
            </a:extLst>
          </p:cNvPr>
          <p:cNvCxnSpPr>
            <a:cxnSpLocks/>
          </p:cNvCxnSpPr>
          <p:nvPr/>
        </p:nvCxnSpPr>
        <p:spPr>
          <a:xfrm>
            <a:off x="7614042" y="3130554"/>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2ED9C34-E373-4C08-BA31-2736E3A11DA6}"/>
              </a:ext>
            </a:extLst>
          </p:cNvPr>
          <p:cNvCxnSpPr>
            <a:cxnSpLocks/>
          </p:cNvCxnSpPr>
          <p:nvPr/>
        </p:nvCxnSpPr>
        <p:spPr>
          <a:xfrm>
            <a:off x="7857067" y="2770024"/>
            <a:ext cx="0" cy="73010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A62CA86-7AC4-46CA-BFF6-FE2772DC1036}"/>
              </a:ext>
            </a:extLst>
          </p:cNvPr>
          <p:cNvCxnSpPr>
            <a:cxnSpLocks/>
          </p:cNvCxnSpPr>
          <p:nvPr/>
        </p:nvCxnSpPr>
        <p:spPr>
          <a:xfrm flipV="1">
            <a:off x="7848600" y="2770024"/>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1C0EE9A-1630-4E9C-A1B5-C50970245F47}"/>
              </a:ext>
            </a:extLst>
          </p:cNvPr>
          <p:cNvCxnSpPr>
            <a:cxnSpLocks/>
          </p:cNvCxnSpPr>
          <p:nvPr/>
        </p:nvCxnSpPr>
        <p:spPr>
          <a:xfrm flipV="1">
            <a:off x="7848600" y="3489559"/>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6D7E030-C5F6-4BD5-9489-188E58100C4E}"/>
              </a:ext>
            </a:extLst>
          </p:cNvPr>
          <p:cNvCxnSpPr>
            <a:cxnSpLocks/>
          </p:cNvCxnSpPr>
          <p:nvPr/>
        </p:nvCxnSpPr>
        <p:spPr>
          <a:xfrm>
            <a:off x="7614042" y="5040319"/>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9BD6AE4-EEE0-464A-8D3F-79C140E0F64E}"/>
              </a:ext>
            </a:extLst>
          </p:cNvPr>
          <p:cNvCxnSpPr>
            <a:cxnSpLocks/>
          </p:cNvCxnSpPr>
          <p:nvPr/>
        </p:nvCxnSpPr>
        <p:spPr>
          <a:xfrm>
            <a:off x="7857067" y="4236843"/>
            <a:ext cx="0" cy="1655957"/>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84F2D45-EA0D-4BEA-A771-C513540FD6FD}"/>
              </a:ext>
            </a:extLst>
          </p:cNvPr>
          <p:cNvCxnSpPr>
            <a:cxnSpLocks/>
          </p:cNvCxnSpPr>
          <p:nvPr/>
        </p:nvCxnSpPr>
        <p:spPr>
          <a:xfrm flipV="1">
            <a:off x="7848600" y="4236843"/>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E3DC933-83FF-480F-A3A3-973C2A5A794F}"/>
              </a:ext>
            </a:extLst>
          </p:cNvPr>
          <p:cNvCxnSpPr>
            <a:cxnSpLocks/>
          </p:cNvCxnSpPr>
          <p:nvPr/>
        </p:nvCxnSpPr>
        <p:spPr>
          <a:xfrm flipV="1">
            <a:off x="7848600" y="4825149"/>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8B1C4B38-6B24-43D1-BC4F-3EEA368EF6B5}"/>
              </a:ext>
            </a:extLst>
          </p:cNvPr>
          <p:cNvSpPr/>
          <p:nvPr/>
        </p:nvSpPr>
        <p:spPr>
          <a:xfrm>
            <a:off x="8370711" y="5231765"/>
            <a:ext cx="3550346" cy="3548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TextBox 98">
            <a:extLst>
              <a:ext uri="{FF2B5EF4-FFF2-40B4-BE49-F238E27FC236}">
                <a16:creationId xmlns:a16="http://schemas.microsoft.com/office/drawing/2014/main" id="{16C169E0-A786-470F-B5C0-45D832365B5E}"/>
              </a:ext>
            </a:extLst>
          </p:cNvPr>
          <p:cNvSpPr txBox="1"/>
          <p:nvPr/>
        </p:nvSpPr>
        <p:spPr>
          <a:xfrm>
            <a:off x="8474227" y="5247797"/>
            <a:ext cx="3446829"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video highlight, short video</a:t>
            </a:r>
          </a:p>
        </p:txBody>
      </p:sp>
      <p:sp>
        <p:nvSpPr>
          <p:cNvPr id="100" name="Rectangle: Rounded Corners 99">
            <a:extLst>
              <a:ext uri="{FF2B5EF4-FFF2-40B4-BE49-F238E27FC236}">
                <a16:creationId xmlns:a16="http://schemas.microsoft.com/office/drawing/2014/main" id="{7F57A278-8604-41A6-BFA7-1E4618408BA7}"/>
              </a:ext>
            </a:extLst>
          </p:cNvPr>
          <p:cNvSpPr/>
          <p:nvPr/>
        </p:nvSpPr>
        <p:spPr>
          <a:xfrm>
            <a:off x="8370711" y="5699231"/>
            <a:ext cx="3550346" cy="3548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TextBox 100">
            <a:extLst>
              <a:ext uri="{FF2B5EF4-FFF2-40B4-BE49-F238E27FC236}">
                <a16:creationId xmlns:a16="http://schemas.microsoft.com/office/drawing/2014/main" id="{BD71DFAB-368A-441A-A214-2ED6E07407E8}"/>
              </a:ext>
            </a:extLst>
          </p:cNvPr>
          <p:cNvSpPr txBox="1"/>
          <p:nvPr/>
        </p:nvSpPr>
        <p:spPr>
          <a:xfrm>
            <a:off x="8474227" y="5715263"/>
            <a:ext cx="3446829"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Chỉnh</a:t>
            </a:r>
            <a:r>
              <a:rPr lang="en-US" sz="1400" dirty="0">
                <a:latin typeface="PF BeauSans Pro" panose="02000500000000020004" pitchFamily="2" charset="0"/>
              </a:rPr>
              <a:t> </a:t>
            </a:r>
            <a:r>
              <a:rPr lang="en-US" sz="1400" dirty="0" err="1">
                <a:latin typeface="PF BeauSans Pro" panose="02000500000000020004" pitchFamily="2" charset="0"/>
              </a:rPr>
              <a:t>sửa</a:t>
            </a:r>
            <a:r>
              <a:rPr lang="en-US" sz="1400" dirty="0">
                <a:latin typeface="PF BeauSans Pro" panose="02000500000000020004" pitchFamily="2" charset="0"/>
              </a:rPr>
              <a:t> </a:t>
            </a:r>
            <a:r>
              <a:rPr lang="en-US" sz="1400" dirty="0" err="1">
                <a:latin typeface="PF BeauSans Pro" panose="02000500000000020004" pitchFamily="2" charset="0"/>
              </a:rPr>
              <a:t>âm</a:t>
            </a:r>
            <a:r>
              <a:rPr lang="en-US" sz="1400" dirty="0">
                <a:latin typeface="PF BeauSans Pro" panose="02000500000000020004" pitchFamily="2" charset="0"/>
              </a:rPr>
              <a:t> </a:t>
            </a:r>
            <a:r>
              <a:rPr lang="en-US" sz="1400" dirty="0" err="1">
                <a:latin typeface="PF BeauSans Pro" panose="02000500000000020004" pitchFamily="2" charset="0"/>
              </a:rPr>
              <a:t>thanh</a:t>
            </a:r>
            <a:r>
              <a:rPr lang="en-US" sz="1400" dirty="0">
                <a:latin typeface="PF BeauSans Pro" panose="02000500000000020004" pitchFamily="2" charset="0"/>
              </a:rPr>
              <a:t>/</a:t>
            </a:r>
            <a:r>
              <a:rPr lang="en-US" sz="1400" dirty="0" err="1">
                <a:latin typeface="PF BeauSans Pro" panose="02000500000000020004" pitchFamily="2" charset="0"/>
              </a:rPr>
              <a:t>hình</a:t>
            </a:r>
            <a:r>
              <a:rPr lang="en-US" sz="1400" dirty="0">
                <a:latin typeface="PF BeauSans Pro" panose="02000500000000020004" pitchFamily="2" charset="0"/>
              </a:rPr>
              <a:t> </a:t>
            </a:r>
            <a:r>
              <a:rPr lang="en-US" sz="1400" dirty="0" err="1">
                <a:latin typeface="PF BeauSans Pro" panose="02000500000000020004" pitchFamily="2" charset="0"/>
              </a:rPr>
              <a:t>ảnh</a:t>
            </a:r>
            <a:r>
              <a:rPr lang="en-US" sz="1400" dirty="0">
                <a:latin typeface="PF BeauSans Pro" panose="02000500000000020004" pitchFamily="2" charset="0"/>
              </a:rPr>
              <a:t>/video</a:t>
            </a:r>
          </a:p>
        </p:txBody>
      </p:sp>
      <p:cxnSp>
        <p:nvCxnSpPr>
          <p:cNvPr id="102" name="Straight Connector 101">
            <a:extLst>
              <a:ext uri="{FF2B5EF4-FFF2-40B4-BE49-F238E27FC236}">
                <a16:creationId xmlns:a16="http://schemas.microsoft.com/office/drawing/2014/main" id="{D88C83E1-C8E3-400D-B1EE-AAE99F915218}"/>
              </a:ext>
            </a:extLst>
          </p:cNvPr>
          <p:cNvCxnSpPr>
            <a:cxnSpLocks/>
          </p:cNvCxnSpPr>
          <p:nvPr/>
        </p:nvCxnSpPr>
        <p:spPr>
          <a:xfrm flipV="1">
            <a:off x="7848600" y="5420671"/>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25E48DB-4E44-49E1-ACCD-8D3B738AD9CC}"/>
              </a:ext>
            </a:extLst>
          </p:cNvPr>
          <p:cNvCxnSpPr>
            <a:cxnSpLocks/>
          </p:cNvCxnSpPr>
          <p:nvPr/>
        </p:nvCxnSpPr>
        <p:spPr>
          <a:xfrm flipV="1">
            <a:off x="7843520" y="5871486"/>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A9080D8A-3D0C-4068-9D05-6F75012820F4}"/>
              </a:ext>
            </a:extLst>
          </p:cNvPr>
          <p:cNvSpPr txBox="1"/>
          <p:nvPr/>
        </p:nvSpPr>
        <p:spPr>
          <a:xfrm>
            <a:off x="2536914" y="1085541"/>
            <a:ext cx="1469664" cy="369332"/>
          </a:xfrm>
          <a:prstGeom prst="rect">
            <a:avLst/>
          </a:prstGeom>
          <a:noFill/>
        </p:spPr>
        <p:txBody>
          <a:bodyPr wrap="square" rtlCol="0">
            <a:spAutoFit/>
          </a:bodyPr>
          <a:lstStyle/>
          <a:p>
            <a:pPr marR="0" lvl="0" algn="ctr" rtl="0">
              <a:lnSpc>
                <a:spcPct val="100000"/>
              </a:lnSpc>
              <a:spcBef>
                <a:spcPts val="0"/>
              </a:spcBef>
              <a:spcAft>
                <a:spcPts val="0"/>
              </a:spcAft>
            </a:pPr>
            <a:r>
              <a:rPr lang="en-US" dirty="0" err="1">
                <a:solidFill>
                  <a:srgbClr val="ED1B2F"/>
                </a:solidFill>
                <a:latin typeface="FS Magistral Bold" panose="020B0804030204080304" pitchFamily="34" charset="0"/>
              </a:rPr>
              <a:t>Đối</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tượng</a:t>
            </a:r>
            <a:endParaRPr lang="en-US" dirty="0">
              <a:solidFill>
                <a:srgbClr val="ED1B2F"/>
              </a:solidFill>
              <a:latin typeface="FS Magistral Bold" panose="020B0804030204080304" pitchFamily="34" charset="0"/>
            </a:endParaRPr>
          </a:p>
        </p:txBody>
      </p:sp>
      <p:sp>
        <p:nvSpPr>
          <p:cNvPr id="105" name="TextBox 104">
            <a:extLst>
              <a:ext uri="{FF2B5EF4-FFF2-40B4-BE49-F238E27FC236}">
                <a16:creationId xmlns:a16="http://schemas.microsoft.com/office/drawing/2014/main" id="{5CFEDED6-3704-4CB4-B067-30E7EB1EA666}"/>
              </a:ext>
            </a:extLst>
          </p:cNvPr>
          <p:cNvSpPr txBox="1"/>
          <p:nvPr/>
        </p:nvSpPr>
        <p:spPr>
          <a:xfrm>
            <a:off x="5565927" y="1067202"/>
            <a:ext cx="1151403"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Nhu</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cầu</a:t>
            </a:r>
            <a:endParaRPr lang="en-US" dirty="0">
              <a:solidFill>
                <a:srgbClr val="ED1B2F"/>
              </a:solidFill>
              <a:latin typeface="FS Magistral Bold" panose="020B0804030204080304" pitchFamily="34" charset="0"/>
            </a:endParaRPr>
          </a:p>
        </p:txBody>
      </p:sp>
    </p:spTree>
    <p:extLst>
      <p:ext uri="{BB962C8B-B14F-4D97-AF65-F5344CB8AC3E}">
        <p14:creationId xmlns:p14="http://schemas.microsoft.com/office/powerpoint/2010/main" val="1790508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D1057B4-E9EC-4809-8F1B-2E854F248B23}"/>
              </a:ext>
            </a:extLst>
          </p:cNvPr>
          <p:cNvCxnSpPr>
            <a:cxnSpLocks/>
          </p:cNvCxnSpPr>
          <p:nvPr/>
        </p:nvCxnSpPr>
        <p:spPr>
          <a:xfrm>
            <a:off x="3685495" y="1996066"/>
            <a:ext cx="0" cy="3512124"/>
          </a:xfrm>
          <a:prstGeom prst="line">
            <a:avLst/>
          </a:prstGeom>
          <a:ln w="28575">
            <a:solidFill>
              <a:srgbClr val="ED1B2F"/>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99E5C97-D9E5-42D2-A6A7-16353A1F47D9}"/>
              </a:ext>
            </a:extLst>
          </p:cNvPr>
          <p:cNvSpPr txBox="1"/>
          <p:nvPr/>
        </p:nvSpPr>
        <p:spPr>
          <a:xfrm>
            <a:off x="4111043" y="1682779"/>
            <a:ext cx="283028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err="1">
                <a:latin typeface="FS Magistral Medium" panose="020B0704030204080304" pitchFamily="34" charset="0"/>
              </a:rPr>
              <a:t>Nội</a:t>
            </a:r>
            <a:r>
              <a:rPr lang="en-US" sz="2400" dirty="0">
                <a:latin typeface="FS Magistral Medium" panose="020B0704030204080304" pitchFamily="34" charset="0"/>
              </a:rPr>
              <a:t> dung ý </a:t>
            </a:r>
            <a:r>
              <a:rPr lang="en-US" sz="2400" dirty="0" err="1">
                <a:latin typeface="FS Magistral Medium" panose="020B0704030204080304" pitchFamily="34" charset="0"/>
              </a:rPr>
              <a:t>tưởng</a:t>
            </a:r>
            <a:endParaRPr lang="en-US" sz="2400" dirty="0">
              <a:latin typeface="FS Magistral Medium" panose="020B0704030204080304" pitchFamily="34" charset="0"/>
            </a:endParaRPr>
          </a:p>
        </p:txBody>
      </p:sp>
      <p:sp>
        <p:nvSpPr>
          <p:cNvPr id="16" name="TextBox 15">
            <a:extLst>
              <a:ext uri="{FF2B5EF4-FFF2-40B4-BE49-F238E27FC236}">
                <a16:creationId xmlns:a16="http://schemas.microsoft.com/office/drawing/2014/main" id="{D797A8DA-3B7C-4046-B09F-6D63511735C2}"/>
              </a:ext>
            </a:extLst>
          </p:cNvPr>
          <p:cNvSpPr txBox="1"/>
          <p:nvPr/>
        </p:nvSpPr>
        <p:spPr>
          <a:xfrm>
            <a:off x="4111043" y="2865328"/>
            <a:ext cx="3211289"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err="1">
                <a:latin typeface="FS Magistral Medium" panose="020B0704030204080304" pitchFamily="34" charset="0"/>
              </a:rPr>
              <a:t>Phân</a:t>
            </a:r>
            <a:r>
              <a:rPr lang="en-US" sz="2400" dirty="0">
                <a:latin typeface="FS Magistral Medium" panose="020B0704030204080304" pitchFamily="34" charset="0"/>
              </a:rPr>
              <a:t> </a:t>
            </a:r>
            <a:r>
              <a:rPr lang="en-US" sz="2400" dirty="0" err="1">
                <a:latin typeface="FS Magistral Medium" panose="020B0704030204080304" pitchFamily="34" charset="0"/>
              </a:rPr>
              <a:t>tích</a:t>
            </a:r>
            <a:r>
              <a:rPr lang="en-US" sz="2400" dirty="0">
                <a:latin typeface="FS Magistral Medium" panose="020B0704030204080304" pitchFamily="34" charset="0"/>
              </a:rPr>
              <a:t> </a:t>
            </a:r>
            <a:r>
              <a:rPr lang="en-US" sz="2400" dirty="0" err="1">
                <a:latin typeface="FS Magistral Medium" panose="020B0704030204080304" pitchFamily="34" charset="0"/>
              </a:rPr>
              <a:t>thị</a:t>
            </a:r>
            <a:r>
              <a:rPr lang="en-US" sz="2400" dirty="0">
                <a:latin typeface="FS Magistral Medium" panose="020B0704030204080304" pitchFamily="34" charset="0"/>
              </a:rPr>
              <a:t> </a:t>
            </a:r>
            <a:r>
              <a:rPr lang="en-US" sz="2400" dirty="0" err="1">
                <a:latin typeface="FS Magistral Medium" panose="020B0704030204080304" pitchFamily="34" charset="0"/>
              </a:rPr>
              <a:t>trường</a:t>
            </a:r>
            <a:endParaRPr lang="en-US" sz="2400" dirty="0">
              <a:latin typeface="FS Magistral Medium" panose="020B0704030204080304" pitchFamily="34" charset="0"/>
            </a:endParaRPr>
          </a:p>
        </p:txBody>
      </p:sp>
      <p:sp>
        <p:nvSpPr>
          <p:cNvPr id="18" name="TextBox 17">
            <a:extLst>
              <a:ext uri="{FF2B5EF4-FFF2-40B4-BE49-F238E27FC236}">
                <a16:creationId xmlns:a16="http://schemas.microsoft.com/office/drawing/2014/main" id="{53E6401A-1A63-46A0-AEE1-B439ED91282C}"/>
              </a:ext>
            </a:extLst>
          </p:cNvPr>
          <p:cNvSpPr txBox="1"/>
          <p:nvPr/>
        </p:nvSpPr>
        <p:spPr>
          <a:xfrm>
            <a:off x="4111043" y="4074969"/>
            <a:ext cx="4474032"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err="1">
                <a:latin typeface="FS Magistral Medium" panose="020B0704030204080304" pitchFamily="34" charset="0"/>
              </a:rPr>
              <a:t>Đề</a:t>
            </a:r>
            <a:r>
              <a:rPr lang="en-US" sz="2400" dirty="0">
                <a:latin typeface="FS Magistral Medium" panose="020B0704030204080304" pitchFamily="34" charset="0"/>
              </a:rPr>
              <a:t> </a:t>
            </a:r>
            <a:r>
              <a:rPr lang="en-US" sz="2400" dirty="0" err="1">
                <a:latin typeface="FS Magistral Medium" panose="020B0704030204080304" pitchFamily="34" charset="0"/>
              </a:rPr>
              <a:t>xuất</a:t>
            </a:r>
            <a:r>
              <a:rPr lang="en-US" sz="2400" dirty="0">
                <a:latin typeface="FS Magistral Medium" panose="020B0704030204080304" pitchFamily="34" charset="0"/>
              </a:rPr>
              <a:t> </a:t>
            </a:r>
            <a:r>
              <a:rPr lang="en-US" sz="2400" dirty="0" err="1">
                <a:latin typeface="FS Magistral Medium" panose="020B0704030204080304" pitchFamily="34" charset="0"/>
              </a:rPr>
              <a:t>tính</a:t>
            </a:r>
            <a:r>
              <a:rPr lang="en-US" sz="2400" dirty="0">
                <a:latin typeface="FS Magistral Medium" panose="020B0704030204080304" pitchFamily="34" charset="0"/>
              </a:rPr>
              <a:t> </a:t>
            </a:r>
            <a:r>
              <a:rPr lang="en-US" sz="2400" dirty="0" err="1">
                <a:latin typeface="FS Magistral Medium" panose="020B0704030204080304" pitchFamily="34" charset="0"/>
              </a:rPr>
              <a:t>năng</a:t>
            </a:r>
            <a:r>
              <a:rPr lang="en-US" sz="2400" dirty="0">
                <a:latin typeface="FS Magistral Medium" panose="020B0704030204080304" pitchFamily="34" charset="0"/>
              </a:rPr>
              <a:t>, </a:t>
            </a:r>
            <a:r>
              <a:rPr lang="en-US" sz="2400" dirty="0" err="1">
                <a:latin typeface="FS Magistral Medium" panose="020B0704030204080304" pitchFamily="34" charset="0"/>
              </a:rPr>
              <a:t>giao</a:t>
            </a:r>
            <a:r>
              <a:rPr lang="en-US" sz="2400" dirty="0">
                <a:latin typeface="FS Magistral Medium" panose="020B0704030204080304" pitchFamily="34" charset="0"/>
              </a:rPr>
              <a:t> </a:t>
            </a:r>
            <a:r>
              <a:rPr lang="en-US" sz="2400" dirty="0" err="1">
                <a:latin typeface="FS Magistral Medium" panose="020B0704030204080304" pitchFamily="34" charset="0"/>
              </a:rPr>
              <a:t>diện</a:t>
            </a:r>
            <a:endParaRPr lang="en-US" sz="2400" dirty="0">
              <a:latin typeface="FS Magistral Medium" panose="020B0704030204080304" pitchFamily="34" charset="0"/>
            </a:endParaRPr>
          </a:p>
        </p:txBody>
      </p:sp>
      <p:sp>
        <p:nvSpPr>
          <p:cNvPr id="20" name="TextBox 19">
            <a:extLst>
              <a:ext uri="{FF2B5EF4-FFF2-40B4-BE49-F238E27FC236}">
                <a16:creationId xmlns:a16="http://schemas.microsoft.com/office/drawing/2014/main" id="{8A486342-CA5D-4BA5-8BE0-8002AC36F515}"/>
              </a:ext>
            </a:extLst>
          </p:cNvPr>
          <p:cNvSpPr txBox="1"/>
          <p:nvPr/>
        </p:nvSpPr>
        <p:spPr>
          <a:xfrm>
            <a:off x="4111043" y="5251956"/>
            <a:ext cx="4474032"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err="1">
                <a:latin typeface="FS Magistral Medium" panose="020B0704030204080304" pitchFamily="34" charset="0"/>
              </a:rPr>
              <a:t>Kịch</a:t>
            </a:r>
            <a:r>
              <a:rPr lang="en-US" sz="2400" dirty="0">
                <a:latin typeface="FS Magistral Medium" panose="020B0704030204080304" pitchFamily="34" charset="0"/>
              </a:rPr>
              <a:t> </a:t>
            </a:r>
            <a:r>
              <a:rPr lang="en-US" sz="2400" dirty="0" err="1">
                <a:latin typeface="FS Magistral Medium" panose="020B0704030204080304" pitchFamily="34" charset="0"/>
              </a:rPr>
              <a:t>bản</a:t>
            </a:r>
            <a:r>
              <a:rPr lang="en-US" sz="2400" dirty="0">
                <a:latin typeface="FS Magistral Medium" panose="020B0704030204080304" pitchFamily="34" charset="0"/>
              </a:rPr>
              <a:t> </a:t>
            </a:r>
            <a:r>
              <a:rPr lang="en-US" sz="2400" dirty="0" err="1">
                <a:latin typeface="FS Magistral Medium" panose="020B0704030204080304" pitchFamily="34" charset="0"/>
              </a:rPr>
              <a:t>triển</a:t>
            </a:r>
            <a:r>
              <a:rPr lang="en-US" sz="2400" dirty="0">
                <a:latin typeface="FS Magistral Medium" panose="020B0704030204080304" pitchFamily="34" charset="0"/>
              </a:rPr>
              <a:t> </a:t>
            </a:r>
            <a:r>
              <a:rPr lang="en-US" sz="2400" dirty="0" err="1">
                <a:latin typeface="FS Magistral Medium" panose="020B0704030204080304" pitchFamily="34" charset="0"/>
              </a:rPr>
              <a:t>khai</a:t>
            </a:r>
            <a:endParaRPr lang="en-US" sz="2400" dirty="0">
              <a:latin typeface="FS Magistral Medium" panose="020B0704030204080304" pitchFamily="34" charset="0"/>
            </a:endParaRPr>
          </a:p>
        </p:txBody>
      </p:sp>
      <p:sp>
        <p:nvSpPr>
          <p:cNvPr id="24" name="TextBox 23">
            <a:extLst>
              <a:ext uri="{FF2B5EF4-FFF2-40B4-BE49-F238E27FC236}">
                <a16:creationId xmlns:a16="http://schemas.microsoft.com/office/drawing/2014/main" id="{4AE89D36-2D28-4095-940E-7362151B8CE2}"/>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21" name="Rectangle 20">
            <a:extLst>
              <a:ext uri="{FF2B5EF4-FFF2-40B4-BE49-F238E27FC236}">
                <a16:creationId xmlns:a16="http://schemas.microsoft.com/office/drawing/2014/main" id="{65588253-C39E-4664-8C42-38596F70E48E}"/>
              </a:ext>
            </a:extLst>
          </p:cNvPr>
          <p:cNvSpPr/>
          <p:nvPr/>
        </p:nvSpPr>
        <p:spPr>
          <a:xfrm>
            <a:off x="-16936" y="760794"/>
            <a:ext cx="16129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2" name="TextBox 21">
            <a:extLst>
              <a:ext uri="{FF2B5EF4-FFF2-40B4-BE49-F238E27FC236}">
                <a16:creationId xmlns:a16="http://schemas.microsoft.com/office/drawing/2014/main" id="{31B3E9F7-20B9-4EC6-8669-22AB25D6A88C}"/>
              </a:ext>
            </a:extLst>
          </p:cNvPr>
          <p:cNvSpPr txBox="1"/>
          <p:nvPr/>
        </p:nvSpPr>
        <p:spPr>
          <a:xfrm>
            <a:off x="354671" y="353820"/>
            <a:ext cx="10130609"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Mục</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lục</a:t>
            </a:r>
            <a:endParaRPr lang="en-US" sz="3200" dirty="0">
              <a:solidFill>
                <a:srgbClr val="ED1B2F"/>
              </a:solidFill>
              <a:latin typeface="FS Magistral Bold" panose="020B0804030204080304" pitchFamily="34" charset="0"/>
            </a:endParaRPr>
          </a:p>
        </p:txBody>
      </p:sp>
      <p:sp>
        <p:nvSpPr>
          <p:cNvPr id="25" name="Oval 24">
            <a:extLst>
              <a:ext uri="{FF2B5EF4-FFF2-40B4-BE49-F238E27FC236}">
                <a16:creationId xmlns:a16="http://schemas.microsoft.com/office/drawing/2014/main" id="{A11CD952-7E14-4B48-B317-76D0F3C02288}"/>
              </a:ext>
            </a:extLst>
          </p:cNvPr>
          <p:cNvSpPr/>
          <p:nvPr/>
        </p:nvSpPr>
        <p:spPr>
          <a:xfrm>
            <a:off x="3419341" y="1682780"/>
            <a:ext cx="527779" cy="527779"/>
          </a:xfrm>
          <a:prstGeom prst="ellipse">
            <a:avLst/>
          </a:prstGeom>
          <a:solidFill>
            <a:srgbClr val="FFFAF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DD9E129-A24E-4494-9CBB-7C8FFD5DE077}"/>
              </a:ext>
            </a:extLst>
          </p:cNvPr>
          <p:cNvSpPr/>
          <p:nvPr/>
        </p:nvSpPr>
        <p:spPr>
          <a:xfrm>
            <a:off x="3468966" y="1734209"/>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7535054-1EB8-4EBD-A0CD-54D85B8774A7}"/>
              </a:ext>
            </a:extLst>
          </p:cNvPr>
          <p:cNvSpPr txBox="1"/>
          <p:nvPr/>
        </p:nvSpPr>
        <p:spPr>
          <a:xfrm>
            <a:off x="3536702" y="1682780"/>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1</a:t>
            </a:r>
          </a:p>
        </p:txBody>
      </p:sp>
      <p:sp>
        <p:nvSpPr>
          <p:cNvPr id="28" name="Oval 27">
            <a:extLst>
              <a:ext uri="{FF2B5EF4-FFF2-40B4-BE49-F238E27FC236}">
                <a16:creationId xmlns:a16="http://schemas.microsoft.com/office/drawing/2014/main" id="{E2105903-C129-422E-BFA4-E2485539A55C}"/>
              </a:ext>
            </a:extLst>
          </p:cNvPr>
          <p:cNvSpPr/>
          <p:nvPr/>
        </p:nvSpPr>
        <p:spPr>
          <a:xfrm>
            <a:off x="3419341" y="2865328"/>
            <a:ext cx="527779" cy="527779"/>
          </a:xfrm>
          <a:prstGeom prst="ellipse">
            <a:avLst/>
          </a:prstGeom>
          <a:solidFill>
            <a:srgbClr val="FFFAF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804451F-EE88-4FEF-A5BE-DFE1888908BC}"/>
              </a:ext>
            </a:extLst>
          </p:cNvPr>
          <p:cNvSpPr/>
          <p:nvPr/>
        </p:nvSpPr>
        <p:spPr>
          <a:xfrm>
            <a:off x="3468966" y="2916757"/>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C2EDC67-6E8A-4FD9-87FC-238A6F9D0B17}"/>
              </a:ext>
            </a:extLst>
          </p:cNvPr>
          <p:cNvSpPr txBox="1"/>
          <p:nvPr/>
        </p:nvSpPr>
        <p:spPr>
          <a:xfrm>
            <a:off x="3502834" y="2865328"/>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2</a:t>
            </a:r>
          </a:p>
        </p:txBody>
      </p:sp>
      <p:sp>
        <p:nvSpPr>
          <p:cNvPr id="31" name="Oval 30">
            <a:extLst>
              <a:ext uri="{FF2B5EF4-FFF2-40B4-BE49-F238E27FC236}">
                <a16:creationId xmlns:a16="http://schemas.microsoft.com/office/drawing/2014/main" id="{11F2AFAF-31B4-40EC-8552-F46369EEA243}"/>
              </a:ext>
            </a:extLst>
          </p:cNvPr>
          <p:cNvSpPr/>
          <p:nvPr/>
        </p:nvSpPr>
        <p:spPr>
          <a:xfrm>
            <a:off x="3419341" y="4067052"/>
            <a:ext cx="527779" cy="527779"/>
          </a:xfrm>
          <a:prstGeom prst="ellipse">
            <a:avLst/>
          </a:prstGeom>
          <a:solidFill>
            <a:srgbClr val="FFFAF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76024AD-FB61-42E6-BAA0-853929FACB6E}"/>
              </a:ext>
            </a:extLst>
          </p:cNvPr>
          <p:cNvSpPr/>
          <p:nvPr/>
        </p:nvSpPr>
        <p:spPr>
          <a:xfrm>
            <a:off x="3468966" y="4118481"/>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52B15758-4768-4AD7-9601-8F5D2F6E12BF}"/>
              </a:ext>
            </a:extLst>
          </p:cNvPr>
          <p:cNvSpPr txBox="1"/>
          <p:nvPr/>
        </p:nvSpPr>
        <p:spPr>
          <a:xfrm>
            <a:off x="3511301" y="4067052"/>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3</a:t>
            </a:r>
          </a:p>
        </p:txBody>
      </p:sp>
      <p:sp>
        <p:nvSpPr>
          <p:cNvPr id="34" name="Oval 33">
            <a:extLst>
              <a:ext uri="{FF2B5EF4-FFF2-40B4-BE49-F238E27FC236}">
                <a16:creationId xmlns:a16="http://schemas.microsoft.com/office/drawing/2014/main" id="{D4140EDD-8812-41D1-859A-BBC9409764F3}"/>
              </a:ext>
            </a:extLst>
          </p:cNvPr>
          <p:cNvSpPr/>
          <p:nvPr/>
        </p:nvSpPr>
        <p:spPr>
          <a:xfrm>
            <a:off x="3419341" y="5251957"/>
            <a:ext cx="527779" cy="527779"/>
          </a:xfrm>
          <a:prstGeom prst="ellipse">
            <a:avLst/>
          </a:prstGeom>
          <a:solidFill>
            <a:srgbClr val="FFFAF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3ED33E7-2A0D-4C71-8739-6EEC57BB38B2}"/>
              </a:ext>
            </a:extLst>
          </p:cNvPr>
          <p:cNvSpPr/>
          <p:nvPr/>
        </p:nvSpPr>
        <p:spPr>
          <a:xfrm>
            <a:off x="3468966" y="5303386"/>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B5A1467-5E7C-46CE-B8C6-7912A09D0915}"/>
              </a:ext>
            </a:extLst>
          </p:cNvPr>
          <p:cNvSpPr txBox="1"/>
          <p:nvPr/>
        </p:nvSpPr>
        <p:spPr>
          <a:xfrm>
            <a:off x="3468966" y="5251957"/>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4</a:t>
            </a:r>
          </a:p>
        </p:txBody>
      </p:sp>
      <p:grpSp>
        <p:nvGrpSpPr>
          <p:cNvPr id="37" name="Group 8">
            <a:extLst>
              <a:ext uri="{FF2B5EF4-FFF2-40B4-BE49-F238E27FC236}">
                <a16:creationId xmlns:a16="http://schemas.microsoft.com/office/drawing/2014/main" id="{9F2F4E56-5930-440B-98A2-2956724DDD44}"/>
              </a:ext>
            </a:extLst>
          </p:cNvPr>
          <p:cNvGrpSpPr/>
          <p:nvPr/>
        </p:nvGrpSpPr>
        <p:grpSpPr>
          <a:xfrm rot="-5400000">
            <a:off x="-921615" y="5722215"/>
            <a:ext cx="2057400" cy="214171"/>
            <a:chOff x="0" y="0"/>
            <a:chExt cx="812800" cy="84611"/>
          </a:xfrm>
        </p:grpSpPr>
        <p:sp>
          <p:nvSpPr>
            <p:cNvPr id="38" name="Freeform 9">
              <a:extLst>
                <a:ext uri="{FF2B5EF4-FFF2-40B4-BE49-F238E27FC236}">
                  <a16:creationId xmlns:a16="http://schemas.microsoft.com/office/drawing/2014/main" id="{32DAE531-54F9-4306-BAEF-D9B892E403CF}"/>
                </a:ext>
              </a:extLst>
            </p:cNvPr>
            <p:cNvSpPr/>
            <p:nvPr/>
          </p:nvSpPr>
          <p:spPr>
            <a:xfrm>
              <a:off x="0" y="0"/>
              <a:ext cx="812800" cy="84611"/>
            </a:xfrm>
            <a:custGeom>
              <a:avLst/>
              <a:gdLst/>
              <a:ahLst/>
              <a:cxnLst/>
              <a:rect l="l" t="t" r="r" b="b"/>
              <a:pathLst>
                <a:path w="812800" h="84611">
                  <a:moveTo>
                    <a:pt x="0" y="0"/>
                  </a:moveTo>
                  <a:lnTo>
                    <a:pt x="812800" y="0"/>
                  </a:lnTo>
                  <a:lnTo>
                    <a:pt x="812800" y="84611"/>
                  </a:lnTo>
                  <a:lnTo>
                    <a:pt x="0" y="84611"/>
                  </a:lnTo>
                  <a:close/>
                </a:path>
              </a:pathLst>
            </a:custGeom>
            <a:solidFill>
              <a:srgbClr val="C82121"/>
            </a:solidFill>
          </p:spPr>
        </p:sp>
        <p:sp>
          <p:nvSpPr>
            <p:cNvPr id="39" name="TextBox 10">
              <a:extLst>
                <a:ext uri="{FF2B5EF4-FFF2-40B4-BE49-F238E27FC236}">
                  <a16:creationId xmlns:a16="http://schemas.microsoft.com/office/drawing/2014/main" id="{717BA17F-E30F-4E2E-90A1-75DD466ACD07}"/>
                </a:ext>
              </a:extLst>
            </p:cNvPr>
            <p:cNvSpPr txBox="1"/>
            <p:nvPr/>
          </p:nvSpPr>
          <p:spPr>
            <a:xfrm>
              <a:off x="0" y="-66675"/>
              <a:ext cx="812800" cy="151286"/>
            </a:xfrm>
            <a:prstGeom prst="rect">
              <a:avLst/>
            </a:prstGeom>
          </p:spPr>
          <p:txBody>
            <a:bodyPr lIns="33867" tIns="33867" rIns="33867" bIns="33867" rtlCol="0" anchor="ctr"/>
            <a:lstStyle/>
            <a:p>
              <a:pPr algn="ctr">
                <a:lnSpc>
                  <a:spcPts val="2239"/>
                </a:lnSpc>
              </a:pPr>
              <a:endParaRPr sz="1200"/>
            </a:p>
          </p:txBody>
        </p:sp>
      </p:grpSp>
      <p:grpSp>
        <p:nvGrpSpPr>
          <p:cNvPr id="40" name="Group 11">
            <a:extLst>
              <a:ext uri="{FF2B5EF4-FFF2-40B4-BE49-F238E27FC236}">
                <a16:creationId xmlns:a16="http://schemas.microsoft.com/office/drawing/2014/main" id="{20FBFAD9-FDF6-4484-87DE-4F870D2626D6}"/>
              </a:ext>
            </a:extLst>
          </p:cNvPr>
          <p:cNvGrpSpPr/>
          <p:nvPr/>
        </p:nvGrpSpPr>
        <p:grpSpPr>
          <a:xfrm rot="-5400000">
            <a:off x="-157018" y="4378549"/>
            <a:ext cx="528207" cy="214171"/>
            <a:chOff x="0" y="0"/>
            <a:chExt cx="208674" cy="84611"/>
          </a:xfrm>
        </p:grpSpPr>
        <p:sp>
          <p:nvSpPr>
            <p:cNvPr id="41" name="Freeform 12">
              <a:extLst>
                <a:ext uri="{FF2B5EF4-FFF2-40B4-BE49-F238E27FC236}">
                  <a16:creationId xmlns:a16="http://schemas.microsoft.com/office/drawing/2014/main" id="{9CAA9952-1515-429B-B2FD-0540F1B9681E}"/>
                </a:ext>
              </a:extLst>
            </p:cNvPr>
            <p:cNvSpPr/>
            <p:nvPr/>
          </p:nvSpPr>
          <p:spPr>
            <a:xfrm>
              <a:off x="0" y="0"/>
              <a:ext cx="208674" cy="84611"/>
            </a:xfrm>
            <a:custGeom>
              <a:avLst/>
              <a:gdLst/>
              <a:ahLst/>
              <a:cxnLst/>
              <a:rect l="l" t="t" r="r" b="b"/>
              <a:pathLst>
                <a:path w="208674" h="84611">
                  <a:moveTo>
                    <a:pt x="0" y="0"/>
                  </a:moveTo>
                  <a:lnTo>
                    <a:pt x="208674" y="0"/>
                  </a:lnTo>
                  <a:lnTo>
                    <a:pt x="208674" y="84611"/>
                  </a:lnTo>
                  <a:lnTo>
                    <a:pt x="0" y="84611"/>
                  </a:lnTo>
                  <a:close/>
                </a:path>
              </a:pathLst>
            </a:custGeom>
            <a:solidFill>
              <a:srgbClr val="000000"/>
            </a:solidFill>
          </p:spPr>
        </p:sp>
        <p:sp>
          <p:nvSpPr>
            <p:cNvPr id="42" name="TextBox 13">
              <a:extLst>
                <a:ext uri="{FF2B5EF4-FFF2-40B4-BE49-F238E27FC236}">
                  <a16:creationId xmlns:a16="http://schemas.microsoft.com/office/drawing/2014/main" id="{BEE5EB08-1009-40F1-ACC0-2D7A3919F47C}"/>
                </a:ext>
              </a:extLst>
            </p:cNvPr>
            <p:cNvSpPr txBox="1"/>
            <p:nvPr/>
          </p:nvSpPr>
          <p:spPr>
            <a:xfrm>
              <a:off x="0" y="-66675"/>
              <a:ext cx="208674" cy="151286"/>
            </a:xfrm>
            <a:prstGeom prst="rect">
              <a:avLst/>
            </a:prstGeom>
          </p:spPr>
          <p:txBody>
            <a:bodyPr lIns="33867" tIns="33867" rIns="33867" bIns="33867" rtlCol="0" anchor="ctr"/>
            <a:lstStyle/>
            <a:p>
              <a:pPr algn="ctr">
                <a:lnSpc>
                  <a:spcPts val="2239"/>
                </a:lnSpc>
              </a:pPr>
              <a:endParaRPr sz="1200"/>
            </a:p>
          </p:txBody>
        </p:sp>
      </p:grpSp>
      <p:grpSp>
        <p:nvGrpSpPr>
          <p:cNvPr id="43" name="Group 14">
            <a:extLst>
              <a:ext uri="{FF2B5EF4-FFF2-40B4-BE49-F238E27FC236}">
                <a16:creationId xmlns:a16="http://schemas.microsoft.com/office/drawing/2014/main" id="{F66E12E0-98F0-4EE8-B421-C68C8DEA4BEA}"/>
              </a:ext>
            </a:extLst>
          </p:cNvPr>
          <p:cNvGrpSpPr/>
          <p:nvPr/>
        </p:nvGrpSpPr>
        <p:grpSpPr>
          <a:xfrm rot="5400000">
            <a:off x="11056215" y="1713350"/>
            <a:ext cx="2057400" cy="214171"/>
            <a:chOff x="0" y="0"/>
            <a:chExt cx="812800" cy="84611"/>
          </a:xfrm>
        </p:grpSpPr>
        <p:sp>
          <p:nvSpPr>
            <p:cNvPr id="44" name="Freeform 15">
              <a:extLst>
                <a:ext uri="{FF2B5EF4-FFF2-40B4-BE49-F238E27FC236}">
                  <a16:creationId xmlns:a16="http://schemas.microsoft.com/office/drawing/2014/main" id="{7B011EE9-BECF-4299-88DD-6046F0DC0C89}"/>
                </a:ext>
              </a:extLst>
            </p:cNvPr>
            <p:cNvSpPr/>
            <p:nvPr/>
          </p:nvSpPr>
          <p:spPr>
            <a:xfrm>
              <a:off x="0" y="0"/>
              <a:ext cx="812800" cy="84611"/>
            </a:xfrm>
            <a:custGeom>
              <a:avLst/>
              <a:gdLst/>
              <a:ahLst/>
              <a:cxnLst/>
              <a:rect l="l" t="t" r="r" b="b"/>
              <a:pathLst>
                <a:path w="812800" h="84611">
                  <a:moveTo>
                    <a:pt x="0" y="0"/>
                  </a:moveTo>
                  <a:lnTo>
                    <a:pt x="812800" y="0"/>
                  </a:lnTo>
                  <a:lnTo>
                    <a:pt x="812800" y="84611"/>
                  </a:lnTo>
                  <a:lnTo>
                    <a:pt x="0" y="84611"/>
                  </a:lnTo>
                  <a:close/>
                </a:path>
              </a:pathLst>
            </a:custGeom>
            <a:solidFill>
              <a:srgbClr val="C82121"/>
            </a:solidFill>
          </p:spPr>
        </p:sp>
        <p:sp>
          <p:nvSpPr>
            <p:cNvPr id="45" name="TextBox 16">
              <a:extLst>
                <a:ext uri="{FF2B5EF4-FFF2-40B4-BE49-F238E27FC236}">
                  <a16:creationId xmlns:a16="http://schemas.microsoft.com/office/drawing/2014/main" id="{BA652DB9-B78B-4747-8533-613EC1F9D17B}"/>
                </a:ext>
              </a:extLst>
            </p:cNvPr>
            <p:cNvSpPr txBox="1"/>
            <p:nvPr/>
          </p:nvSpPr>
          <p:spPr>
            <a:xfrm>
              <a:off x="0" y="-66675"/>
              <a:ext cx="812800" cy="151286"/>
            </a:xfrm>
            <a:prstGeom prst="rect">
              <a:avLst/>
            </a:prstGeom>
          </p:spPr>
          <p:txBody>
            <a:bodyPr lIns="33867" tIns="33867" rIns="33867" bIns="33867" rtlCol="0" anchor="ctr"/>
            <a:lstStyle/>
            <a:p>
              <a:pPr algn="ctr">
                <a:lnSpc>
                  <a:spcPts val="2239"/>
                </a:lnSpc>
              </a:pPr>
              <a:endParaRPr sz="1200"/>
            </a:p>
          </p:txBody>
        </p:sp>
      </p:grpSp>
      <p:grpSp>
        <p:nvGrpSpPr>
          <p:cNvPr id="46" name="Group 17">
            <a:extLst>
              <a:ext uri="{FF2B5EF4-FFF2-40B4-BE49-F238E27FC236}">
                <a16:creationId xmlns:a16="http://schemas.microsoft.com/office/drawing/2014/main" id="{833E5DFE-1C4C-44D7-8614-FECD1C0A9122}"/>
              </a:ext>
            </a:extLst>
          </p:cNvPr>
          <p:cNvGrpSpPr/>
          <p:nvPr/>
        </p:nvGrpSpPr>
        <p:grpSpPr>
          <a:xfrm rot="5400000">
            <a:off x="11820811" y="3057016"/>
            <a:ext cx="528207" cy="214171"/>
            <a:chOff x="0" y="0"/>
            <a:chExt cx="208674" cy="84611"/>
          </a:xfrm>
        </p:grpSpPr>
        <p:sp>
          <p:nvSpPr>
            <p:cNvPr id="47" name="Freeform 18">
              <a:extLst>
                <a:ext uri="{FF2B5EF4-FFF2-40B4-BE49-F238E27FC236}">
                  <a16:creationId xmlns:a16="http://schemas.microsoft.com/office/drawing/2014/main" id="{5228C929-C694-4FBF-92A2-7F66695B335B}"/>
                </a:ext>
              </a:extLst>
            </p:cNvPr>
            <p:cNvSpPr/>
            <p:nvPr/>
          </p:nvSpPr>
          <p:spPr>
            <a:xfrm>
              <a:off x="0" y="0"/>
              <a:ext cx="208674" cy="84611"/>
            </a:xfrm>
            <a:custGeom>
              <a:avLst/>
              <a:gdLst/>
              <a:ahLst/>
              <a:cxnLst/>
              <a:rect l="l" t="t" r="r" b="b"/>
              <a:pathLst>
                <a:path w="208674" h="84611">
                  <a:moveTo>
                    <a:pt x="0" y="0"/>
                  </a:moveTo>
                  <a:lnTo>
                    <a:pt x="208674" y="0"/>
                  </a:lnTo>
                  <a:lnTo>
                    <a:pt x="208674" y="84611"/>
                  </a:lnTo>
                  <a:lnTo>
                    <a:pt x="0" y="84611"/>
                  </a:lnTo>
                  <a:close/>
                </a:path>
              </a:pathLst>
            </a:custGeom>
            <a:solidFill>
              <a:srgbClr val="000000"/>
            </a:solidFill>
          </p:spPr>
        </p:sp>
        <p:sp>
          <p:nvSpPr>
            <p:cNvPr id="48" name="TextBox 19">
              <a:extLst>
                <a:ext uri="{FF2B5EF4-FFF2-40B4-BE49-F238E27FC236}">
                  <a16:creationId xmlns:a16="http://schemas.microsoft.com/office/drawing/2014/main" id="{57AFDAA0-921B-4601-84D6-11E7CF99DAE9}"/>
                </a:ext>
              </a:extLst>
            </p:cNvPr>
            <p:cNvSpPr txBox="1"/>
            <p:nvPr/>
          </p:nvSpPr>
          <p:spPr>
            <a:xfrm>
              <a:off x="0" y="-66675"/>
              <a:ext cx="208674" cy="151286"/>
            </a:xfrm>
            <a:prstGeom prst="rect">
              <a:avLst/>
            </a:prstGeom>
          </p:spPr>
          <p:txBody>
            <a:bodyPr lIns="33867" tIns="33867" rIns="33867" bIns="33867" rtlCol="0" anchor="ctr"/>
            <a:lstStyle/>
            <a:p>
              <a:pPr algn="ctr">
                <a:lnSpc>
                  <a:spcPts val="2239"/>
                </a:lnSpc>
              </a:pPr>
              <a:endParaRPr sz="1200"/>
            </a:p>
          </p:txBody>
        </p:sp>
      </p:grpSp>
    </p:spTree>
    <p:extLst>
      <p:ext uri="{BB962C8B-B14F-4D97-AF65-F5344CB8AC3E}">
        <p14:creationId xmlns:p14="http://schemas.microsoft.com/office/powerpoint/2010/main" val="618134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tác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và</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giao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diện</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aphicFrame>
        <p:nvGraphicFramePr>
          <p:cNvPr id="2" name="Table 4">
            <a:extLst>
              <a:ext uri="{FF2B5EF4-FFF2-40B4-BE49-F238E27FC236}">
                <a16:creationId xmlns:a16="http://schemas.microsoft.com/office/drawing/2014/main" id="{F1D9AF0B-0EE5-42F4-9D14-B974661A7737}"/>
              </a:ext>
            </a:extLst>
          </p:cNvPr>
          <p:cNvGraphicFramePr>
            <a:graphicFrameLocks noGrp="1"/>
          </p:cNvGraphicFramePr>
          <p:nvPr>
            <p:extLst>
              <p:ext uri="{D42A27DB-BD31-4B8C-83A1-F6EECF244321}">
                <p14:modId xmlns:p14="http://schemas.microsoft.com/office/powerpoint/2010/main" val="3065806827"/>
              </p:ext>
            </p:extLst>
          </p:nvPr>
        </p:nvGraphicFramePr>
        <p:xfrm>
          <a:off x="511206" y="1220179"/>
          <a:ext cx="11223593" cy="4785748"/>
        </p:xfrm>
        <a:graphic>
          <a:graphicData uri="http://schemas.openxmlformats.org/drawingml/2006/table">
            <a:tbl>
              <a:tblPr firstRow="1" bandRow="1">
                <a:tableStyleId>{5C22544A-7EE6-4342-B048-85BDC9FD1C3A}</a:tableStyleId>
              </a:tblPr>
              <a:tblGrid>
                <a:gridCol w="784453">
                  <a:extLst>
                    <a:ext uri="{9D8B030D-6E8A-4147-A177-3AD203B41FA5}">
                      <a16:colId xmlns:a16="http://schemas.microsoft.com/office/drawing/2014/main" val="88551048"/>
                    </a:ext>
                  </a:extLst>
                </a:gridCol>
                <a:gridCol w="1321237">
                  <a:extLst>
                    <a:ext uri="{9D8B030D-6E8A-4147-A177-3AD203B41FA5}">
                      <a16:colId xmlns:a16="http://schemas.microsoft.com/office/drawing/2014/main" val="1789346352"/>
                    </a:ext>
                  </a:extLst>
                </a:gridCol>
                <a:gridCol w="1219604">
                  <a:extLst>
                    <a:ext uri="{9D8B030D-6E8A-4147-A177-3AD203B41FA5}">
                      <a16:colId xmlns:a16="http://schemas.microsoft.com/office/drawing/2014/main" val="2623302553"/>
                    </a:ext>
                  </a:extLst>
                </a:gridCol>
                <a:gridCol w="2286502">
                  <a:extLst>
                    <a:ext uri="{9D8B030D-6E8A-4147-A177-3AD203B41FA5}">
                      <a16:colId xmlns:a16="http://schemas.microsoft.com/office/drawing/2014/main" val="2180679147"/>
                    </a:ext>
                  </a:extLst>
                </a:gridCol>
                <a:gridCol w="1402949">
                  <a:extLst>
                    <a:ext uri="{9D8B030D-6E8A-4147-A177-3AD203B41FA5}">
                      <a16:colId xmlns:a16="http://schemas.microsoft.com/office/drawing/2014/main" val="302951973"/>
                    </a:ext>
                  </a:extLst>
                </a:gridCol>
                <a:gridCol w="1011105">
                  <a:extLst>
                    <a:ext uri="{9D8B030D-6E8A-4147-A177-3AD203B41FA5}">
                      <a16:colId xmlns:a16="http://schemas.microsoft.com/office/drawing/2014/main" val="382007367"/>
                    </a:ext>
                  </a:extLst>
                </a:gridCol>
                <a:gridCol w="1794794">
                  <a:extLst>
                    <a:ext uri="{9D8B030D-6E8A-4147-A177-3AD203B41FA5}">
                      <a16:colId xmlns:a16="http://schemas.microsoft.com/office/drawing/2014/main" val="1320028950"/>
                    </a:ext>
                  </a:extLst>
                </a:gridCol>
                <a:gridCol w="1402949">
                  <a:extLst>
                    <a:ext uri="{9D8B030D-6E8A-4147-A177-3AD203B41FA5}">
                      <a16:colId xmlns:a16="http://schemas.microsoft.com/office/drawing/2014/main" val="3165210314"/>
                    </a:ext>
                  </a:extLst>
                </a:gridCol>
              </a:tblGrid>
              <a:tr h="486619">
                <a:tc rowSpan="2">
                  <a:txBody>
                    <a:bodyPr/>
                    <a:lstStyle/>
                    <a:p>
                      <a:pPr algn="ctr"/>
                      <a:r>
                        <a:rPr lang="en-US" sz="1200" dirty="0" err="1">
                          <a:latin typeface="FS Magistral Bold" panose="020B0804030204080304" pitchFamily="34" charset="0"/>
                        </a:rPr>
                        <a:t>Nhóm</a:t>
                      </a:r>
                      <a:r>
                        <a:rPr lang="en-US" sz="1200" dirty="0">
                          <a:latin typeface="FS Magistral Bold" panose="020B0804030204080304" pitchFamily="34" charset="0"/>
                        </a:rPr>
                        <a:t> </a:t>
                      </a: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Kênh</a:t>
                      </a:r>
                      <a:r>
                        <a:rPr lang="en-US" sz="1200" dirty="0">
                          <a:latin typeface="FS Magistral Bold" panose="020B0804030204080304" pitchFamily="34" charset="0"/>
                        </a:rPr>
                        <a:t> </a:t>
                      </a:r>
                      <a:r>
                        <a:rPr lang="en-US" sz="1200" dirty="0" err="1">
                          <a:latin typeface="FS Magistral Bold" panose="020B0804030204080304" pitchFamily="34" charset="0"/>
                        </a:rPr>
                        <a:t>triển</a:t>
                      </a:r>
                      <a:r>
                        <a:rPr lang="en-US" sz="1200" dirty="0">
                          <a:latin typeface="FS Magistral Bold" panose="020B0804030204080304" pitchFamily="34" charset="0"/>
                        </a:rPr>
                        <a:t> </a:t>
                      </a:r>
                      <a:r>
                        <a:rPr lang="en-US" sz="1200" dirty="0" err="1">
                          <a:latin typeface="FS Magistral Bold" panose="020B0804030204080304" pitchFamily="34" charset="0"/>
                        </a:rPr>
                        <a:t>khai</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a:latin typeface="FS Magistral Bold" panose="020B0804030204080304" pitchFamily="34" charset="0"/>
                        </a:rPr>
                        <a:t>Giao </a:t>
                      </a:r>
                      <a:r>
                        <a:rPr lang="en-US" sz="1200" dirty="0" err="1">
                          <a:latin typeface="FS Magistral Bold" panose="020B0804030204080304" pitchFamily="34" charset="0"/>
                        </a:rPr>
                        <a:t>diện</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gridSpan="2">
                  <a:txBody>
                    <a:bodyPr/>
                    <a:lstStyle/>
                    <a:p>
                      <a:pPr algn="ctr"/>
                      <a:r>
                        <a:rPr lang="en-US" sz="1200" dirty="0" err="1">
                          <a:latin typeface="FS Magistral Bold" panose="020B0804030204080304" pitchFamily="34" charset="0"/>
                        </a:rPr>
                        <a:t>Phương</a:t>
                      </a:r>
                      <a:r>
                        <a:rPr lang="en-US" sz="1200" dirty="0">
                          <a:latin typeface="FS Magistral Bold" panose="020B0804030204080304" pitchFamily="34" charset="0"/>
                        </a:rPr>
                        <a:t> </a:t>
                      </a:r>
                      <a:r>
                        <a:rPr lang="en-US" sz="1200" dirty="0" err="1">
                          <a:latin typeface="FS Magistral Bold" panose="020B0804030204080304" pitchFamily="34" charset="0"/>
                        </a:rPr>
                        <a:t>thức</a:t>
                      </a:r>
                      <a:r>
                        <a:rPr lang="en-US" sz="1200" dirty="0">
                          <a:latin typeface="FS Magistral Bold" panose="020B0804030204080304" pitchFamily="34" charset="0"/>
                        </a:rPr>
                        <a:t> </a:t>
                      </a:r>
                      <a:r>
                        <a:rPr lang="en-US" sz="1200" dirty="0" err="1">
                          <a:latin typeface="FS Magistral Bold" panose="020B0804030204080304" pitchFamily="34" charset="0"/>
                        </a:rPr>
                        <a:t>tương</a:t>
                      </a:r>
                      <a:r>
                        <a:rPr lang="en-US" sz="1200" dirty="0">
                          <a:latin typeface="FS Magistral Bold" panose="020B0804030204080304" pitchFamily="34" charset="0"/>
                        </a:rPr>
                        <a:t> </a:t>
                      </a:r>
                      <a:r>
                        <a:rPr lang="en-US" sz="1200" dirty="0" err="1">
                          <a:latin typeface="FS Magistral Bold" panose="020B0804030204080304" pitchFamily="34" charset="0"/>
                        </a:rPr>
                        <a:t>tác</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02929"/>
                    </a:solidFill>
                  </a:tcPr>
                </a:tc>
                <a:tc h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Ví</a:t>
                      </a:r>
                      <a:r>
                        <a:rPr lang="en-US" sz="1200" dirty="0">
                          <a:latin typeface="FS Magistral Bold" panose="020B0804030204080304" pitchFamily="34" charset="0"/>
                        </a:rPr>
                        <a:t> </a:t>
                      </a:r>
                      <a:r>
                        <a:rPr lang="en-US" sz="1200" dirty="0" err="1">
                          <a:latin typeface="FS Magistral Bold" panose="020B0804030204080304" pitchFamily="34" charset="0"/>
                        </a:rPr>
                        <a:t>dụ</a:t>
                      </a:r>
                      <a:r>
                        <a:rPr lang="en-US" sz="1200" dirty="0">
                          <a:latin typeface="FS Magistral Bold" panose="020B0804030204080304" pitchFamily="34" charset="0"/>
                        </a:rPr>
                        <a:t> Input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Ví</a:t>
                      </a:r>
                      <a:r>
                        <a:rPr lang="en-US" sz="1200" dirty="0">
                          <a:latin typeface="FS Magistral Bold" panose="020B0804030204080304" pitchFamily="34" charset="0"/>
                        </a:rPr>
                        <a:t> </a:t>
                      </a:r>
                      <a:r>
                        <a:rPr lang="en-US" sz="1200" dirty="0" err="1">
                          <a:latin typeface="FS Magistral Bold" panose="020B0804030204080304" pitchFamily="34" charset="0"/>
                        </a:rPr>
                        <a:t>dụ</a:t>
                      </a:r>
                      <a:r>
                        <a:rPr lang="en-US" sz="1200" dirty="0">
                          <a:latin typeface="FS Magistral Bold" panose="020B0804030204080304" pitchFamily="34" charset="0"/>
                        </a:rPr>
                        <a:t> Output</a:t>
                      </a: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512514">
                <a:tc vMerge="1">
                  <a:txBody>
                    <a:bodyPr/>
                    <a:lstStyle/>
                    <a:p>
                      <a:pPr algn="ct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dirty="0">
                          <a:solidFill>
                            <a:schemeClr val="bg1"/>
                          </a:solidFill>
                          <a:latin typeface="FS Magistral Bold" panose="020B0804030204080304" pitchFamily="34" charset="0"/>
                        </a:rPr>
                        <a:t>Input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dirty="0">
                          <a:solidFill>
                            <a:schemeClr val="bg1"/>
                          </a:solidFill>
                          <a:latin typeface="FS Magistral Bold" panose="020B0804030204080304" pitchFamily="34" charset="0"/>
                        </a:rPr>
                        <a:t>Output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384761073"/>
                  </a:ext>
                </a:extLst>
              </a:tr>
              <a:tr h="2049255">
                <a:tc rowSpan="2">
                  <a:txBody>
                    <a:bodyPr/>
                    <a:lstStyle/>
                    <a:p>
                      <a:pPr algn="ctr"/>
                      <a:r>
                        <a:rPr lang="en-US" sz="1200" dirty="0" err="1">
                          <a:latin typeface="PF BeauSans Pro" panose="02000500000000020004" pitchFamily="2" charset="0"/>
                        </a:rPr>
                        <a:t>Tạo</a:t>
                      </a:r>
                      <a:r>
                        <a:rPr lang="en-US" sz="1200" dirty="0">
                          <a:latin typeface="PF BeauSans Pro" panose="02000500000000020004" pitchFamily="2" charset="0"/>
                        </a:rPr>
                        <a:t> </a:t>
                      </a:r>
                      <a:r>
                        <a:rPr lang="en-US" sz="1200" dirty="0" err="1">
                          <a:latin typeface="PF BeauSans Pro" panose="02000500000000020004" pitchFamily="2" charset="0"/>
                        </a:rPr>
                        <a:t>nội</a:t>
                      </a:r>
                      <a:r>
                        <a:rPr lang="en-US" sz="1200" dirty="0">
                          <a:latin typeface="PF BeauSans Pro" panose="02000500000000020004" pitchFamily="2" charset="0"/>
                        </a:rPr>
                        <a:t> dung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video </a:t>
                      </a:r>
                      <a:r>
                        <a:rPr lang="en-US" sz="1200" dirty="0" err="1">
                          <a:latin typeface="PF BeauSans Pro" panose="02000500000000020004" pitchFamily="2" charset="0"/>
                        </a:rPr>
                        <a:t>truyền</a:t>
                      </a:r>
                      <a:r>
                        <a:rPr lang="en-US" sz="1200" dirty="0">
                          <a:latin typeface="PF BeauSans Pro" panose="02000500000000020004" pitchFamily="2" charset="0"/>
                        </a:rPr>
                        <a:t> </a:t>
                      </a:r>
                      <a:r>
                        <a:rPr lang="en-US" sz="1200" dirty="0" err="1">
                          <a:latin typeface="PF BeauSans Pro" panose="02000500000000020004" pitchFamily="2" charset="0"/>
                        </a:rPr>
                        <a:t>thông</a:t>
                      </a:r>
                      <a:r>
                        <a:rPr lang="en-US" sz="1200" dirty="0">
                          <a:latin typeface="PF BeauSans Pro" panose="02000500000000020004" pitchFamily="2" charset="0"/>
                        </a:rPr>
                        <a:t>, </a:t>
                      </a:r>
                      <a:r>
                        <a:rPr lang="en-US" sz="1200" dirty="0" err="1">
                          <a:latin typeface="PF BeauSans Pro" panose="02000500000000020004" pitchFamily="2" charset="0"/>
                        </a:rPr>
                        <a:t>quảng</a:t>
                      </a:r>
                      <a:r>
                        <a:rPr lang="en-US" sz="1200" dirty="0">
                          <a:latin typeface="PF BeauSans Pro" panose="02000500000000020004" pitchFamily="2" charset="0"/>
                        </a:rPr>
                        <a:t> </a:t>
                      </a:r>
                      <a:r>
                        <a:rPr lang="en-US" sz="1200" dirty="0" err="1">
                          <a:latin typeface="PF BeauSans Pro" panose="02000500000000020004" pitchFamily="2" charset="0"/>
                        </a:rPr>
                        <a:t>bá</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 CSKH</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en-US" sz="1200" dirty="0">
                          <a:latin typeface="PF BeauSans Pro" panose="02000500000000020004" pitchFamily="2" charset="0"/>
                        </a:rPr>
                        <a:t>D</a:t>
                      </a:r>
                      <a:r>
                        <a:rPr lang="vi-VN" sz="1200" dirty="0">
                          <a:latin typeface="PF BeauSans Pro" panose="02000500000000020004" pitchFamily="2" charset="0"/>
                        </a:rPr>
                        <a:t>ạng drag-and-drop</a:t>
                      </a:r>
                      <a:r>
                        <a:rPr lang="en-US" sz="1200" dirty="0">
                          <a:latin typeface="PF BeauSans Pro" panose="02000500000000020004" pitchFamily="2" charset="0"/>
                        </a:rPr>
                        <a:t> </a:t>
                      </a:r>
                      <a:r>
                        <a:rPr lang="vi-VN" sz="1200" dirty="0">
                          <a:latin typeface="PF BeauSans Pro" panose="02000500000000020004" pitchFamily="2" charset="0"/>
                        </a:rPr>
                        <a:t>hình ảnh, video và chọn hiệu ứng từ thư viện.</a:t>
                      </a:r>
                    </a:p>
                    <a:p>
                      <a:pPr marL="171450" indent="-171450" algn="l">
                        <a:buFont typeface="PF BeauSans Pro" panose="02000500000000020004" pitchFamily="2" charset="0"/>
                        <a:buChar char="–"/>
                      </a:pPr>
                      <a:r>
                        <a:rPr lang="vi-VN" sz="1200" dirty="0">
                          <a:latin typeface="PF BeauSans Pro" panose="02000500000000020004" pitchFamily="2" charset="0"/>
                        </a:rPr>
                        <a:t>Hỗ trợ preview trực tiếp để xem thay đổi ngay lập tức.</a:t>
                      </a:r>
                    </a:p>
                    <a:p>
                      <a:pPr marL="171450" indent="-171450" algn="l">
                        <a:buFont typeface="PF BeauSans Pro" panose="02000500000000020004" pitchFamily="2" charset="0"/>
                        <a:buChar char="–"/>
                      </a:pPr>
                      <a:r>
                        <a:rPr lang="vi-VN" sz="1200" dirty="0">
                          <a:latin typeface="PF BeauSans Pro" panose="02000500000000020004" pitchFamily="2" charset="0"/>
                        </a:rPr>
                        <a:t>Các thanh công cụ tối giản để chỉnh sửa hiệu ứng, chọn mẫu template, thêm phụ đề với AI gợi ý</a:t>
                      </a:r>
                      <a:r>
                        <a:rPr lang="en-US" sz="1200" dirty="0">
                          <a:latin typeface="PF BeauSans Pro" panose="02000500000000020004" pitchFamily="2" charset="0"/>
                        </a:rPr>
                        <a:t> </a:t>
                      </a:r>
                      <a:r>
                        <a:rPr lang="en-US" sz="1200" dirty="0" err="1">
                          <a:latin typeface="PF BeauSans Pro" panose="02000500000000020004" pitchFamily="2" charset="0"/>
                        </a:rPr>
                        <a:t>v.v</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a:t>
                      </a:r>
                      <a:r>
                        <a:rPr lang="en-US" sz="1200" dirty="0" err="1">
                          <a:latin typeface="PF BeauSans Pro" panose="02000500000000020004" pitchFamily="2" charset="0"/>
                        </a:rPr>
                        <a:t>nội</a:t>
                      </a:r>
                      <a:r>
                        <a:rPr lang="en-US" sz="1200" dirty="0">
                          <a:latin typeface="PF BeauSans Pro" panose="02000500000000020004" pitchFamily="2" charset="0"/>
                        </a:rPr>
                        <a:t> dung </a:t>
                      </a:r>
                      <a:r>
                        <a:rPr lang="en-US" sz="1200" dirty="0" err="1">
                          <a:latin typeface="PF BeauSans Pro" panose="02000500000000020004" pitchFamily="2" charset="0"/>
                        </a:rPr>
                        <a:t>bằng</a:t>
                      </a:r>
                      <a:r>
                        <a:rPr lang="en-US" sz="1200" dirty="0">
                          <a:latin typeface="PF BeauSans Pro" panose="02000500000000020004" pitchFamily="2" charset="0"/>
                        </a:rPr>
                        <a:t> </a:t>
                      </a:r>
                      <a:r>
                        <a:rPr lang="en-US" sz="1200" dirty="0" err="1">
                          <a:latin typeface="PF BeauSans Pro" panose="02000500000000020004" pitchFamily="2" charset="0"/>
                        </a:rPr>
                        <a:t>kéo-thả</a:t>
                      </a:r>
                      <a:r>
                        <a:rPr lang="vi-VN" sz="1200" dirty="0">
                          <a:latin typeface="PF BeauSans Pro" panose="02000500000000020004" pitchFamily="2" charset="0"/>
                        </a:rPr>
                        <a:t> dựa trên văn bản mô tả, hình ảnh, video clip</a:t>
                      </a:r>
                      <a:r>
                        <a:rPr lang="en-US" sz="1200" dirty="0">
                          <a:latin typeface="PF BeauSans Pro" panose="02000500000000020004" pitchFamily="2" charset="0"/>
                        </a:rPr>
                        <a:t>, </a:t>
                      </a:r>
                      <a:r>
                        <a:rPr lang="en-US" sz="1200" dirty="0" err="1">
                          <a:latin typeface="PF BeauSans Pro" panose="02000500000000020004" pitchFamily="2" charset="0"/>
                        </a:rPr>
                        <a:t>chọn</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vi-VN" sz="1200" dirty="0">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thêm</a:t>
                      </a:r>
                      <a:r>
                        <a:rPr lang="en-US" sz="1200" dirty="0">
                          <a:latin typeface="PF BeauSans Pro" panose="02000500000000020004" pitchFamily="2" charset="0"/>
                        </a:rPr>
                        <a:t> template</a:t>
                      </a:r>
                      <a:r>
                        <a:rPr lang="vi-VN" sz="1200" dirty="0">
                          <a:latin typeface="PF BeauSans Pro" panose="02000500000000020004" pitchFamily="2" charset="0"/>
                        </a:rPr>
                        <a:t> và phụ đề</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hoàn</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nhạc</a:t>
                      </a:r>
                      <a:r>
                        <a:rPr lang="en-US" sz="1200" dirty="0">
                          <a:latin typeface="PF BeauSans Pro" panose="02000500000000020004" pitchFamily="2" charset="0"/>
                        </a:rPr>
                        <a:t> </a:t>
                      </a:r>
                      <a:r>
                        <a:rPr lang="en-US" sz="1200" dirty="0" err="1">
                          <a:latin typeface="PF BeauSans Pro" panose="02000500000000020004" pitchFamily="2" charset="0"/>
                        </a:rPr>
                        <a:t>nền</a:t>
                      </a:r>
                      <a:r>
                        <a:rPr lang="en-US" sz="1200" dirty="0">
                          <a:latin typeface="PF BeauSans Pro" panose="02000500000000020004" pitchFamily="2" charset="0"/>
                        </a:rPr>
                        <a:t>, </a:t>
                      </a:r>
                      <a:r>
                        <a:rPr lang="en-US" sz="1200" dirty="0" err="1">
                          <a:latin typeface="PF BeauSans Pro" panose="02000500000000020004" pitchFamily="2" charset="0"/>
                        </a:rPr>
                        <a:t>phụ</a:t>
                      </a:r>
                      <a:r>
                        <a:rPr lang="en-US" sz="1200" dirty="0">
                          <a:latin typeface="PF BeauSans Pro" panose="02000500000000020004" pitchFamily="2" charset="0"/>
                        </a:rPr>
                        <a:t> </a:t>
                      </a:r>
                      <a:r>
                        <a:rPr lang="en-US" sz="1200" dirty="0" err="1">
                          <a:latin typeface="PF BeauSans Pro" panose="02000500000000020004" pitchFamily="2" charset="0"/>
                        </a:rPr>
                        <a:t>đề</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Tx/>
                        <a:buChar char="-"/>
                      </a:pPr>
                      <a:r>
                        <a:rPr lang="vi-VN" sz="1200" dirty="0">
                          <a:latin typeface="PF BeauSans Pro" panose="02000500000000020004" pitchFamily="2" charset="0"/>
                        </a:rPr>
                        <a:t>Mô tả: </a:t>
                      </a:r>
                      <a:r>
                        <a:rPr lang="en-US" sz="1200" dirty="0">
                          <a:latin typeface="PF BeauSans Pro" panose="02000500000000020004" pitchFamily="2" charset="0"/>
                        </a:rPr>
                        <a:t>'Video </a:t>
                      </a:r>
                      <a:r>
                        <a:rPr lang="en-US" sz="1200" dirty="0" err="1">
                          <a:latin typeface="PF BeauSans Pro" panose="02000500000000020004" pitchFamily="2" charset="0"/>
                        </a:rPr>
                        <a:t>quảng</a:t>
                      </a:r>
                      <a:r>
                        <a:rPr lang="en-US" sz="1200" dirty="0">
                          <a:latin typeface="PF BeauSans Pro" panose="02000500000000020004" pitchFamily="2" charset="0"/>
                        </a:rPr>
                        <a:t> </a:t>
                      </a:r>
                      <a:r>
                        <a:rPr lang="en-US" sz="1200" dirty="0" err="1">
                          <a:latin typeface="PF BeauSans Pro" panose="02000500000000020004" pitchFamily="2" charset="0"/>
                        </a:rPr>
                        <a:t>bá</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 A’</a:t>
                      </a:r>
                      <a:endParaRPr lang="vi-VN" sz="1200" dirty="0">
                        <a:latin typeface="PF BeauSans Pro" panose="02000500000000020004" pitchFamily="2" charset="0"/>
                      </a:endParaRPr>
                    </a:p>
                    <a:p>
                      <a:pPr marL="171450" indent="-171450" algn="l">
                        <a:buFontTx/>
                        <a:buChar char="-"/>
                      </a:pPr>
                      <a:r>
                        <a:rPr lang="vi-VN" sz="1200" dirty="0">
                          <a:latin typeface="PF BeauSans Pro" panose="02000500000000020004" pitchFamily="2" charset="0"/>
                        </a:rPr>
                        <a:t>Kéo – thả hình ảnh: </a:t>
                      </a:r>
                      <a:r>
                        <a:rPr lang="en-US" sz="1200" dirty="0">
                          <a:latin typeface="PF BeauSans Pro" panose="02000500000000020004" pitchFamily="2" charset="0"/>
                        </a:rPr>
                        <a:t>'</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a:t>
                      </a:r>
                      <a:endParaRPr lang="vi-VN" sz="1200" dirty="0">
                        <a:latin typeface="PF BeauSans Pro" panose="02000500000000020004" pitchFamily="2" charset="0"/>
                      </a:endParaRPr>
                    </a:p>
                    <a:p>
                      <a:pPr marL="171450" indent="-171450" algn="l">
                        <a:buFontTx/>
                        <a:buChar char="-"/>
                      </a:pPr>
                      <a:r>
                        <a:rPr lang="vi-VN" sz="1200" dirty="0">
                          <a:latin typeface="PF BeauSans Pro" panose="02000500000000020004" pitchFamily="2" charset="0"/>
                        </a:rPr>
                        <a:t>C</a:t>
                      </a:r>
                      <a:r>
                        <a:rPr lang="en-US" sz="1200" dirty="0" err="1">
                          <a:latin typeface="PF BeauSans Pro" panose="02000500000000020004" pitchFamily="2" charset="0"/>
                        </a:rPr>
                        <a:t>họn</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'fade-in’ </a:t>
                      </a:r>
                      <a:endParaRPr lang="vi-VN" sz="1200" dirty="0">
                        <a:latin typeface="PF BeauSans Pro" panose="02000500000000020004" pitchFamily="2" charset="0"/>
                      </a:endParaRPr>
                    </a:p>
                    <a:p>
                      <a:pPr marL="171450" indent="-171450" algn="l">
                        <a:buFontTx/>
                        <a:buChar char="-"/>
                      </a:pPr>
                      <a:r>
                        <a:rPr lang="vi-VN" sz="1200" dirty="0">
                          <a:latin typeface="PF BeauSans Pro" panose="02000500000000020004" pitchFamily="2" charset="0"/>
                        </a:rPr>
                        <a:t>M</a:t>
                      </a:r>
                      <a:r>
                        <a:rPr lang="en-US" sz="1200" dirty="0" err="1">
                          <a:latin typeface="PF BeauSans Pro" panose="02000500000000020004" pitchFamily="2" charset="0"/>
                        </a:rPr>
                        <a:t>ẫu</a:t>
                      </a:r>
                      <a:r>
                        <a:rPr lang="vi-VN" sz="1200" dirty="0">
                          <a:latin typeface="PF BeauSans Pro" panose="02000500000000020004" pitchFamily="2" charset="0"/>
                        </a:rPr>
                        <a:t> template:</a:t>
                      </a:r>
                      <a:r>
                        <a:rPr lang="en-US" sz="1200" dirty="0">
                          <a:latin typeface="PF BeauSans Pro" panose="02000500000000020004" pitchFamily="2" charset="0"/>
                        </a:rPr>
                        <a:t> </a:t>
                      </a:r>
                      <a:r>
                        <a:rPr lang="en-US" sz="1200" dirty="0" err="1">
                          <a:latin typeface="PF BeauSans Pro" panose="02000500000000020004" pitchFamily="2" charset="0"/>
                        </a:rPr>
                        <a:t>số</a:t>
                      </a:r>
                      <a:r>
                        <a:rPr lang="en-US" sz="1200" dirty="0">
                          <a:latin typeface="PF BeauSans Pro" panose="02000500000000020004" pitchFamily="2" charset="0"/>
                        </a:rPr>
                        <a:t> 3</a:t>
                      </a:r>
                      <a:endParaRPr lang="vi-VN" sz="1200" dirty="0">
                        <a:latin typeface="PF BeauSans Pro" panose="02000500000000020004" pitchFamily="2" charset="0"/>
                      </a:endParaRPr>
                    </a:p>
                    <a:p>
                      <a:pPr marL="171450" indent="-171450" algn="l">
                        <a:buFontTx/>
                        <a:buChar char="-"/>
                      </a:pPr>
                      <a:r>
                        <a:rPr lang="vi-VN" sz="1200" dirty="0">
                          <a:latin typeface="PF BeauSans Pro" panose="02000500000000020004" pitchFamily="2" charset="0"/>
                        </a:rPr>
                        <a:t>Thêm phụ đề: ‘Có’</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quảng</a:t>
                      </a:r>
                      <a:r>
                        <a:rPr lang="en-US" sz="1200" dirty="0">
                          <a:latin typeface="PF BeauSans Pro" panose="02000500000000020004" pitchFamily="2" charset="0"/>
                        </a:rPr>
                        <a:t> </a:t>
                      </a:r>
                      <a:r>
                        <a:rPr lang="en-US" sz="1200" dirty="0" err="1">
                          <a:latin typeface="PF BeauSans Pro" panose="02000500000000020004" pitchFamily="2" charset="0"/>
                        </a:rPr>
                        <a:t>bá</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động</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nhạc</a:t>
                      </a:r>
                      <a:r>
                        <a:rPr lang="en-US" sz="1200" dirty="0">
                          <a:latin typeface="PF BeauSans Pro" panose="02000500000000020004" pitchFamily="2" charset="0"/>
                        </a:rPr>
                        <a:t> </a:t>
                      </a:r>
                      <a:r>
                        <a:rPr lang="en-US" sz="1200" dirty="0" err="1">
                          <a:latin typeface="PF BeauSans Pro" panose="02000500000000020004" pitchFamily="2" charset="0"/>
                        </a:rPr>
                        <a:t>nền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1629905">
                <a:tc vMerge="1">
                  <a:txBody>
                    <a:bodyPr/>
                    <a:lstStyle/>
                    <a:p>
                      <a:pPr algn="ctr"/>
                      <a:endParaRPr lang="en-US" sz="120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a:t>
                      </a:r>
                      <a:r>
                        <a:rPr lang="en-US" sz="1200" dirty="0" err="1">
                          <a:latin typeface="PF BeauSans Pro" panose="02000500000000020004" pitchFamily="2" charset="0"/>
                        </a:rPr>
                        <a:t>bài</a:t>
                      </a:r>
                      <a:r>
                        <a:rPr lang="en-US" sz="1200" dirty="0">
                          <a:latin typeface="PF BeauSans Pro" panose="02000500000000020004" pitchFamily="2" charset="0"/>
                        </a:rPr>
                        <a:t> </a:t>
                      </a:r>
                      <a:r>
                        <a:rPr lang="en-US" sz="1200" dirty="0" err="1">
                          <a:latin typeface="PF BeauSans Pro" panose="02000500000000020004" pitchFamily="2" charset="0"/>
                        </a:rPr>
                        <a:t>viết</a:t>
                      </a:r>
                      <a:r>
                        <a:rPr lang="en-US" sz="1200" dirty="0">
                          <a:latin typeface="PF BeauSans Pro" panose="02000500000000020004" pitchFamily="2" charset="0"/>
                        </a:rPr>
                        <a:t>, </a:t>
                      </a:r>
                      <a:r>
                        <a:rPr lang="en-US" sz="1200" dirty="0" err="1">
                          <a:latin typeface="PF BeauSans Pro" panose="02000500000000020004" pitchFamily="2" charset="0"/>
                        </a:rPr>
                        <a:t>kịch</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en-US" sz="1200" dirty="0" err="1">
                          <a:latin typeface="PF BeauSans Pro" panose="02000500000000020004" pitchFamily="2" charset="0"/>
                        </a:rPr>
                        <a:t>sinh</a:t>
                      </a:r>
                      <a:r>
                        <a:rPr lang="en-US" sz="1200" dirty="0">
                          <a:latin typeface="PF BeauSans Pro" panose="02000500000000020004" pitchFamily="2" charset="0"/>
                        </a:rPr>
                        <a:t> </a:t>
                      </a:r>
                      <a:r>
                        <a:rPr lang="en-US" sz="1200" dirty="0" err="1">
                          <a:latin typeface="PF BeauSans Pro" panose="02000500000000020004" pitchFamily="2" charset="0"/>
                        </a:rPr>
                        <a:t>ảnh</a:t>
                      </a:r>
                      <a:r>
                        <a:rPr lang="vi-VN" sz="1200" dirty="0">
                          <a:latin typeface="PF BeauSans Pro" panose="02000500000000020004" pitchFamily="2" charset="0"/>
                        </a:rPr>
                        <a:t>,</a:t>
                      </a:r>
                      <a:r>
                        <a:rPr lang="en-US" sz="1200" dirty="0">
                          <a:latin typeface="PF BeauSans Pro" panose="02000500000000020004" pitchFamily="2" charset="0"/>
                        </a:rPr>
                        <a:t> </a:t>
                      </a:r>
                      <a:r>
                        <a:rPr lang="en-US" sz="1200" dirty="0" err="1">
                          <a:latin typeface="PF BeauSans Pro" panose="02000500000000020004" pitchFamily="2" charset="0"/>
                        </a:rPr>
                        <a:t>nhạc</a:t>
                      </a:r>
                      <a:r>
                        <a:rPr lang="vi-VN" sz="1200" dirty="0">
                          <a:latin typeface="PF BeauSans Pro" panose="02000500000000020004" pitchFamily="2" charset="0"/>
                        </a:rPr>
                        <a:t> và slide</a:t>
                      </a:r>
                      <a:r>
                        <a:rPr lang="en-US" sz="1200" dirty="0">
                          <a:latin typeface="PF BeauSans Pro" panose="02000500000000020004" pitchFamily="2" charset="0"/>
                        </a:rPr>
                        <a:t> </a:t>
                      </a:r>
                      <a:r>
                        <a:rPr lang="vi-VN" sz="1200" dirty="0">
                          <a:latin typeface="PF BeauSans Pro" panose="02000500000000020004" pitchFamily="2" charset="0"/>
                        </a:rPr>
                        <a:t>theo</a:t>
                      </a:r>
                      <a:r>
                        <a:rPr lang="en-US" sz="1200" dirty="0">
                          <a:latin typeface="PF BeauSans Pro" panose="02000500000000020004" pitchFamily="2" charset="0"/>
                        </a:rPr>
                        <a:t> </a:t>
                      </a:r>
                      <a:r>
                        <a:rPr lang="vi-VN" sz="1200" dirty="0">
                          <a:latin typeface="PF BeauSans Pro" panose="02000500000000020004" pitchFamily="2" charset="0"/>
                        </a:rPr>
                        <a:t>mô tả dạng text (command)</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vi-VN" sz="1200" dirty="0">
                          <a:latin typeface="PF BeauSans Pro" panose="02000500000000020004" pitchFamily="2" charset="0"/>
                        </a:rPr>
                        <a:t>Trường nhập văn bản với gợi ý prompt thông minh (AI sẽ hỗ trợ đề xuất).</a:t>
                      </a:r>
                    </a:p>
                    <a:p>
                      <a:pPr marL="171450" indent="-171450" algn="l">
                        <a:buFont typeface="PF BeauSans Pro" panose="02000500000000020004" pitchFamily="2" charset="0"/>
                        <a:buChar char="–"/>
                      </a:pPr>
                      <a:r>
                        <a:rPr lang="vi-VN" sz="1200" dirty="0">
                          <a:latin typeface="PF BeauSans Pro" panose="02000500000000020004" pitchFamily="2" charset="0"/>
                        </a:rPr>
                        <a:t>Hỗ trợ tùy chọn chọn style (phong cách) hoặc theme (chủ đề) từ menu dropdown.</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Nhập</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en-US" sz="1200" dirty="0" err="1">
                          <a:latin typeface="PF BeauSans Pro" panose="02000500000000020004" pitchFamily="2" charset="0"/>
                        </a:rPr>
                        <a:t>hoặc</a:t>
                      </a:r>
                      <a:r>
                        <a:rPr lang="en-US" sz="1200" dirty="0">
                          <a:latin typeface="PF BeauSans Pro" panose="02000500000000020004" pitchFamily="2" charset="0"/>
                        </a:rPr>
                        <a:t> </a:t>
                      </a:r>
                      <a:r>
                        <a:rPr lang="en-US" sz="1200" dirty="0" err="1">
                          <a:latin typeface="PF BeauSans Pro" panose="02000500000000020004" pitchFamily="2" charset="0"/>
                        </a:rPr>
                        <a:t>chọn</a:t>
                      </a:r>
                      <a:r>
                        <a:rPr lang="en-US" sz="1200" dirty="0">
                          <a:latin typeface="PF BeauSans Pro" panose="02000500000000020004" pitchFamily="2" charset="0"/>
                        </a:rPr>
                        <a:t> template</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Nội dung tự động được sinh từ văn bản, bao gồm bài viết,</a:t>
                      </a:r>
                      <a:r>
                        <a:rPr lang="en-US" sz="1200" dirty="0">
                          <a:latin typeface="PF BeauSans Pro" panose="02000500000000020004" pitchFamily="2" charset="0"/>
                        </a:rPr>
                        <a:t> </a:t>
                      </a:r>
                      <a:r>
                        <a:rPr lang="en-US" sz="1200" dirty="0" err="1">
                          <a:latin typeface="PF BeauSans Pro" panose="02000500000000020004" pitchFamily="2" charset="0"/>
                        </a:rPr>
                        <a:t>kịch</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vi-VN" sz="1200" dirty="0">
                          <a:latin typeface="PF BeauSans Pro" panose="02000500000000020004" pitchFamily="2" charset="0"/>
                        </a:rPr>
                        <a:t> ảnh</a:t>
                      </a:r>
                      <a:r>
                        <a:rPr lang="en-US" sz="1200" dirty="0">
                          <a:latin typeface="PF BeauSans Pro" panose="02000500000000020004" pitchFamily="2" charset="0"/>
                        </a:rPr>
                        <a:t>, </a:t>
                      </a:r>
                      <a:r>
                        <a:rPr lang="vi-VN" sz="1200" dirty="0">
                          <a:latin typeface="PF BeauSans Pro" panose="02000500000000020004" pitchFamily="2" charset="0"/>
                        </a:rPr>
                        <a:t>slide hoặc nhạc</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Nhập</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en-US" sz="1200" dirty="0" err="1">
                          <a:latin typeface="PF BeauSans Pro" panose="02000500000000020004" pitchFamily="2" charset="0"/>
                        </a:rPr>
                        <a:t>Bài</a:t>
                      </a:r>
                      <a:r>
                        <a:rPr lang="en-US" sz="1200" dirty="0">
                          <a:latin typeface="PF BeauSans Pro" panose="02000500000000020004" pitchFamily="2" charset="0"/>
                        </a:rPr>
                        <a:t> </a:t>
                      </a:r>
                      <a:r>
                        <a:rPr lang="en-US" sz="1200" dirty="0" err="1">
                          <a:latin typeface="PF BeauSans Pro" panose="02000500000000020004" pitchFamily="2" charset="0"/>
                        </a:rPr>
                        <a:t>viết</a:t>
                      </a:r>
                      <a:r>
                        <a:rPr lang="en-US" sz="1200" dirty="0">
                          <a:latin typeface="PF BeauSans Pro" panose="02000500000000020004" pitchFamily="2" charset="0"/>
                        </a:rPr>
                        <a:t> </a:t>
                      </a:r>
                      <a:r>
                        <a:rPr lang="en-US" sz="1200" dirty="0" err="1">
                          <a:latin typeface="PF BeauSans Pro" panose="02000500000000020004" pitchFamily="2" charset="0"/>
                        </a:rPr>
                        <a:t>về</a:t>
                      </a:r>
                      <a:r>
                        <a:rPr lang="en-US" sz="1200" dirty="0">
                          <a:latin typeface="PF BeauSans Pro" panose="02000500000000020004" pitchFamily="2" charset="0"/>
                        </a:rPr>
                        <a:t> AI </a:t>
                      </a:r>
                      <a:r>
                        <a:rPr lang="en-US" sz="1200" dirty="0" err="1">
                          <a:latin typeface="PF BeauSans Pro" panose="02000500000000020004" pitchFamily="2" charset="0"/>
                        </a:rPr>
                        <a:t>trong</a:t>
                      </a:r>
                      <a:r>
                        <a:rPr lang="en-US" sz="1200" dirty="0">
                          <a:latin typeface="PF BeauSans Pro" panose="02000500000000020004" pitchFamily="2" charset="0"/>
                        </a:rPr>
                        <a:t> marketing'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Bài</a:t>
                      </a:r>
                      <a:r>
                        <a:rPr lang="en-US" sz="1200" dirty="0">
                          <a:latin typeface="PF BeauSans Pro" panose="02000500000000020004" pitchFamily="2" charset="0"/>
                        </a:rPr>
                        <a:t> </a:t>
                      </a:r>
                      <a:r>
                        <a:rPr lang="en-US" sz="1200" dirty="0" err="1">
                          <a:latin typeface="PF BeauSans Pro" panose="02000500000000020004" pitchFamily="2" charset="0"/>
                        </a:rPr>
                        <a:t>viết</a:t>
                      </a:r>
                      <a:r>
                        <a:rPr lang="en-US" sz="1200" dirty="0">
                          <a:latin typeface="PF BeauSans Pro" panose="02000500000000020004" pitchFamily="2" charset="0"/>
                        </a:rPr>
                        <a:t> </a:t>
                      </a:r>
                      <a:r>
                        <a:rPr lang="en-US" sz="1200" dirty="0" err="1">
                          <a:latin typeface="PF BeauSans Pro" panose="02000500000000020004" pitchFamily="2" charset="0"/>
                        </a:rPr>
                        <a:t>hoàn</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về</a:t>
                      </a:r>
                      <a:r>
                        <a:rPr lang="en-US" sz="1200" dirty="0">
                          <a:latin typeface="PF BeauSans Pro" panose="02000500000000020004" pitchFamily="2" charset="0"/>
                        </a:rPr>
                        <a:t> AI, </a:t>
                      </a:r>
                      <a:r>
                        <a:rPr lang="en-US" sz="1200" dirty="0" err="1">
                          <a:latin typeface="PF BeauSans Pro" panose="02000500000000020004" pitchFamily="2" charset="0"/>
                        </a:rPr>
                        <a:t>kèm</a:t>
                      </a:r>
                      <a:r>
                        <a:rPr lang="en-US" sz="1200" dirty="0">
                          <a:latin typeface="PF BeauSans Pro" panose="02000500000000020004" pitchFamily="2" charset="0"/>
                        </a:rPr>
                        <a:t> </a:t>
                      </a:r>
                      <a:r>
                        <a:rPr lang="en-US" sz="1200" dirty="0" err="1">
                          <a:latin typeface="PF BeauSans Pro" panose="02000500000000020004" pitchFamily="2" charset="0"/>
                        </a:rPr>
                        <a:t>theo</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a:t>
                      </a:r>
                      <a:r>
                        <a:rPr lang="en-US" sz="1200" dirty="0" err="1">
                          <a:latin typeface="PF BeauSans Pro" panose="02000500000000020004" pitchFamily="2" charset="0"/>
                        </a:rPr>
                        <a:t>minh</a:t>
                      </a:r>
                      <a:r>
                        <a:rPr lang="en-US" sz="1200" dirty="0">
                          <a:latin typeface="PF BeauSans Pro" panose="02000500000000020004" pitchFamily="2" charset="0"/>
                        </a:rPr>
                        <a:t> </a:t>
                      </a:r>
                      <a:r>
                        <a:rPr lang="en-US" sz="1200" dirty="0" err="1">
                          <a:latin typeface="PF BeauSans Pro" panose="02000500000000020004" pitchFamily="2" charset="0"/>
                        </a:rPr>
                        <a:t>họa</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bl>
          </a:graphicData>
        </a:graphic>
      </p:graphicFrame>
    </p:spTree>
    <p:extLst>
      <p:ext uri="{BB962C8B-B14F-4D97-AF65-F5344CB8AC3E}">
        <p14:creationId xmlns:p14="http://schemas.microsoft.com/office/powerpoint/2010/main" val="2423767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EB8F0-3434-DFA0-174B-9876E97CCB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ED0A6A3-82C7-7E37-4A4D-3039E9EC4008}"/>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68FA2C-B222-BF56-C098-4F41C0021581}"/>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CEA4D190-0308-968D-E46B-BA9D339E9169}"/>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99CD7261-893B-7345-9B96-34097AFD1301}"/>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FC22B6B3-3186-838C-D44C-B24A9399D2C1}"/>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41B203FB-51D0-E0F8-9374-7A21DB711512}"/>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tác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và</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giao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diện</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255432B2-D249-02AB-4735-2162975DCD6B}"/>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E334EAF2-4B51-3FA5-C28C-AEA6C8C38B66}"/>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75B9EB08-44BA-C7E2-1552-58F265B56E5C}"/>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aphicFrame>
        <p:nvGraphicFramePr>
          <p:cNvPr id="2" name="Table 4">
            <a:extLst>
              <a:ext uri="{FF2B5EF4-FFF2-40B4-BE49-F238E27FC236}">
                <a16:creationId xmlns:a16="http://schemas.microsoft.com/office/drawing/2014/main" id="{A0680D72-8C6C-7023-75C4-63CFA83FA2B0}"/>
              </a:ext>
            </a:extLst>
          </p:cNvPr>
          <p:cNvGraphicFramePr>
            <a:graphicFrameLocks noGrp="1"/>
          </p:cNvGraphicFramePr>
          <p:nvPr>
            <p:extLst>
              <p:ext uri="{D42A27DB-BD31-4B8C-83A1-F6EECF244321}">
                <p14:modId xmlns:p14="http://schemas.microsoft.com/office/powerpoint/2010/main" val="3575826149"/>
              </p:ext>
            </p:extLst>
          </p:nvPr>
        </p:nvGraphicFramePr>
        <p:xfrm>
          <a:off x="511206" y="1220180"/>
          <a:ext cx="11231028" cy="4836248"/>
        </p:xfrm>
        <a:graphic>
          <a:graphicData uri="http://schemas.openxmlformats.org/drawingml/2006/table">
            <a:tbl>
              <a:tblPr firstRow="1" bandRow="1">
                <a:tableStyleId>{5C22544A-7EE6-4342-B048-85BDC9FD1C3A}</a:tableStyleId>
              </a:tblPr>
              <a:tblGrid>
                <a:gridCol w="704277">
                  <a:extLst>
                    <a:ext uri="{9D8B030D-6E8A-4147-A177-3AD203B41FA5}">
                      <a16:colId xmlns:a16="http://schemas.microsoft.com/office/drawing/2014/main" val="88551048"/>
                    </a:ext>
                  </a:extLst>
                </a:gridCol>
                <a:gridCol w="1438817">
                  <a:extLst>
                    <a:ext uri="{9D8B030D-6E8A-4147-A177-3AD203B41FA5}">
                      <a16:colId xmlns:a16="http://schemas.microsoft.com/office/drawing/2014/main" val="1789346352"/>
                    </a:ext>
                  </a:extLst>
                </a:gridCol>
                <a:gridCol w="698500">
                  <a:extLst>
                    <a:ext uri="{9D8B030D-6E8A-4147-A177-3AD203B41FA5}">
                      <a16:colId xmlns:a16="http://schemas.microsoft.com/office/drawing/2014/main" val="2623302553"/>
                    </a:ext>
                  </a:extLst>
                </a:gridCol>
                <a:gridCol w="2773918">
                  <a:extLst>
                    <a:ext uri="{9D8B030D-6E8A-4147-A177-3AD203B41FA5}">
                      <a16:colId xmlns:a16="http://schemas.microsoft.com/office/drawing/2014/main" val="2180679147"/>
                    </a:ext>
                  </a:extLst>
                </a:gridCol>
                <a:gridCol w="1403879">
                  <a:extLst>
                    <a:ext uri="{9D8B030D-6E8A-4147-A177-3AD203B41FA5}">
                      <a16:colId xmlns:a16="http://schemas.microsoft.com/office/drawing/2014/main" val="302951973"/>
                    </a:ext>
                  </a:extLst>
                </a:gridCol>
                <a:gridCol w="1403879">
                  <a:extLst>
                    <a:ext uri="{9D8B030D-6E8A-4147-A177-3AD203B41FA5}">
                      <a16:colId xmlns:a16="http://schemas.microsoft.com/office/drawing/2014/main" val="382007367"/>
                    </a:ext>
                  </a:extLst>
                </a:gridCol>
                <a:gridCol w="1403879">
                  <a:extLst>
                    <a:ext uri="{9D8B030D-6E8A-4147-A177-3AD203B41FA5}">
                      <a16:colId xmlns:a16="http://schemas.microsoft.com/office/drawing/2014/main" val="1320028950"/>
                    </a:ext>
                  </a:extLst>
                </a:gridCol>
                <a:gridCol w="1403879">
                  <a:extLst>
                    <a:ext uri="{9D8B030D-6E8A-4147-A177-3AD203B41FA5}">
                      <a16:colId xmlns:a16="http://schemas.microsoft.com/office/drawing/2014/main" val="3165210314"/>
                    </a:ext>
                  </a:extLst>
                </a:gridCol>
              </a:tblGrid>
              <a:tr h="481760">
                <a:tc rowSpan="2">
                  <a:txBody>
                    <a:bodyPr/>
                    <a:lstStyle/>
                    <a:p>
                      <a:pPr algn="ctr"/>
                      <a:r>
                        <a:rPr lang="en-US" sz="1200" dirty="0" err="1">
                          <a:latin typeface="FS Magistral Bold" panose="020B0804030204080304" pitchFamily="34" charset="0"/>
                        </a:rPr>
                        <a:t>Nhóm</a:t>
                      </a:r>
                      <a:r>
                        <a:rPr lang="en-US" sz="1200" dirty="0">
                          <a:latin typeface="FS Magistral Bold" panose="020B0804030204080304" pitchFamily="34" charset="0"/>
                        </a:rPr>
                        <a:t> </a:t>
                      </a: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Kênh triển khai</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Giao diện</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gridSpan="2">
                  <a:txBody>
                    <a:bodyPr/>
                    <a:lstStyle/>
                    <a:p>
                      <a:pPr algn="ctr"/>
                      <a:r>
                        <a:rPr lang="en-US" sz="1200">
                          <a:latin typeface="FS Magistral Bold" panose="020B0804030204080304" pitchFamily="34" charset="0"/>
                        </a:rPr>
                        <a:t>Phương thức tương tác</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02929"/>
                    </a:solidFill>
                  </a:tcPr>
                </a:tc>
                <a:tc h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Ví dụ Input</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Ví dụ Output</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507396">
                <a:tc vMerge="1">
                  <a:txBody>
                    <a:bodyPr/>
                    <a:lstStyle/>
                    <a:p>
                      <a:pPr algn="ct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Input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Output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384761073"/>
                  </a:ext>
                </a:extLst>
              </a:tr>
              <a:tr h="1227623">
                <a:tc rowSpan="3">
                  <a:txBody>
                    <a:bodyPr/>
                    <a:lstStyle/>
                    <a:p>
                      <a:pPr algn="ctr"/>
                      <a:r>
                        <a:rPr lang="en-US" sz="1200" dirty="0" err="1">
                          <a:latin typeface="PF BeauSans Pro" panose="02000500000000020004" pitchFamily="2" charset="0"/>
                        </a:rPr>
                        <a:t>Phân</a:t>
                      </a:r>
                      <a:r>
                        <a:rPr lang="en-US" sz="1200" dirty="0">
                          <a:latin typeface="PF BeauSans Pro" panose="02000500000000020004" pitchFamily="2" charset="0"/>
                        </a:rPr>
                        <a:t> </a:t>
                      </a:r>
                      <a:r>
                        <a:rPr lang="en-US" sz="1200" dirty="0" err="1">
                          <a:latin typeface="PF BeauSans Pro" panose="02000500000000020004" pitchFamily="2" charset="0"/>
                        </a:rPr>
                        <a:t>Tích</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Đổi</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Phân</a:t>
                      </a:r>
                      <a:r>
                        <a:rPr lang="en-US" sz="1200" dirty="0">
                          <a:latin typeface="PF BeauSans Pro" panose="02000500000000020004" pitchFamily="2" charset="0"/>
                        </a:rPr>
                        <a:t> </a:t>
                      </a:r>
                      <a:r>
                        <a:rPr lang="en-US" sz="1200" dirty="0" err="1">
                          <a:latin typeface="PF BeauSans Pro" panose="02000500000000020004" pitchFamily="2" charset="0"/>
                        </a:rPr>
                        <a:t>tích</a:t>
                      </a:r>
                      <a:r>
                        <a:rPr lang="vi-VN" sz="1200" dirty="0">
                          <a:latin typeface="PF BeauSans Pro" panose="02000500000000020004" pitchFamily="2" charset="0"/>
                        </a:rPr>
                        <a:t> nội dung, </a:t>
                      </a:r>
                      <a:r>
                        <a:rPr lang="en-US" sz="1200" dirty="0" err="1">
                          <a:latin typeface="PF BeauSans Pro" panose="02000500000000020004" pitchFamily="2" charset="0"/>
                        </a:rPr>
                        <a:t>cảm</a:t>
                      </a:r>
                      <a:r>
                        <a:rPr lang="en-US" sz="1200" dirty="0">
                          <a:latin typeface="PF BeauSans Pro" panose="02000500000000020004" pitchFamily="2" charset="0"/>
                        </a:rPr>
                        <a:t> </a:t>
                      </a:r>
                      <a:r>
                        <a:rPr lang="vi-VN" sz="1200" dirty="0">
                          <a:latin typeface="PF BeauSans Pro" panose="02000500000000020004" pitchFamily="2" charset="0"/>
                        </a:rPr>
                        <a:t>xúc, hành vi</a:t>
                      </a:r>
                      <a:r>
                        <a:rPr lang="en-US" sz="1200" dirty="0">
                          <a:latin typeface="PF BeauSans Pro" panose="02000500000000020004" pitchFamily="2" charset="0"/>
                        </a:rPr>
                        <a:t> </a:t>
                      </a:r>
                      <a:r>
                        <a:rPr lang="en-US" sz="1200" dirty="0" err="1">
                          <a:latin typeface="PF BeauSans Pro" panose="02000500000000020004" pitchFamily="2" charset="0"/>
                        </a:rPr>
                        <a:t>từ</a:t>
                      </a:r>
                      <a:r>
                        <a:rPr lang="en-US" sz="1200" dirty="0">
                          <a:latin typeface="PF BeauSans Pro" panose="02000500000000020004" pitchFamily="2" charset="0"/>
                        </a:rPr>
                        <a:t> audio/video</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Dashboard </a:t>
                      </a:r>
                      <a:r>
                        <a:rPr lang="en-US" sz="1200" dirty="0" err="1">
                          <a:latin typeface="PF BeauSans Pro" panose="02000500000000020004" pitchFamily="2" charset="0"/>
                        </a:rPr>
                        <a:t>phân</a:t>
                      </a:r>
                      <a:r>
                        <a:rPr lang="en-US" sz="1200" dirty="0">
                          <a:latin typeface="PF BeauSans Pro" panose="02000500000000020004" pitchFamily="2" charset="0"/>
                        </a:rPr>
                        <a:t> </a:t>
                      </a:r>
                      <a:r>
                        <a:rPr lang="en-US" sz="1200" dirty="0" err="1">
                          <a:latin typeface="PF BeauSans Pro" panose="02000500000000020004" pitchFamily="2" charset="0"/>
                        </a:rPr>
                        <a:t>tích</a:t>
                      </a:r>
                      <a:r>
                        <a:rPr lang="vi-VN" sz="1200" dirty="0">
                          <a:latin typeface="PF BeauSans Pro" panose="02000500000000020004" pitchFamily="2" charset="0"/>
                        </a:rPr>
                        <a:t> nội dung, </a:t>
                      </a:r>
                      <a:r>
                        <a:rPr lang="en-US" sz="1200" dirty="0" err="1">
                          <a:latin typeface="PF BeauSans Pro" panose="02000500000000020004" pitchFamily="2" charset="0"/>
                        </a:rPr>
                        <a:t>cảm</a:t>
                      </a:r>
                      <a:r>
                        <a:rPr lang="en-US" sz="1200" dirty="0">
                          <a:latin typeface="PF BeauSans Pro" panose="02000500000000020004" pitchFamily="2" charset="0"/>
                        </a:rPr>
                        <a:t> </a:t>
                      </a:r>
                      <a:r>
                        <a:rPr lang="vi-VN" sz="1200" dirty="0">
                          <a:latin typeface="PF BeauSans Pro" panose="02000500000000020004" pitchFamily="2" charset="0"/>
                        </a:rPr>
                        <a:t>xúc, hành vi</a:t>
                      </a:r>
                      <a:r>
                        <a:rPr lang="en-US" sz="1200" dirty="0">
                          <a:latin typeface="PF BeauSans Pro" panose="02000500000000020004" pitchFamily="2" charset="0"/>
                        </a:rPr>
                        <a:t> </a:t>
                      </a:r>
                      <a:r>
                        <a:rPr lang="en-US" sz="1200" dirty="0" err="1">
                          <a:latin typeface="PF BeauSans Pro" panose="02000500000000020004" pitchFamily="2" charset="0"/>
                        </a:rPr>
                        <a:t>từ</a:t>
                      </a:r>
                      <a:r>
                        <a:rPr lang="en-US" sz="1200" dirty="0">
                          <a:latin typeface="PF BeauSans Pro" panose="02000500000000020004" pitchFamily="2" charset="0"/>
                        </a:rPr>
                        <a:t> audio/video, </a:t>
                      </a:r>
                      <a:r>
                        <a:rPr lang="en-US" sz="1200" dirty="0" err="1">
                          <a:latin typeface="PF BeauSans Pro" panose="02000500000000020004" pitchFamily="2" charset="0"/>
                        </a:rPr>
                        <a:t>hiển</a:t>
                      </a:r>
                      <a:r>
                        <a:rPr lang="en-US" sz="1200" dirty="0">
                          <a:latin typeface="PF BeauSans Pro" panose="02000500000000020004" pitchFamily="2" charset="0"/>
                        </a:rPr>
                        <a:t> </a:t>
                      </a:r>
                      <a:r>
                        <a:rPr lang="en-US" sz="1200" dirty="0" err="1">
                          <a:latin typeface="PF BeauSans Pro" panose="02000500000000020004" pitchFamily="2" charset="0"/>
                        </a:rPr>
                        <a:t>thị</a:t>
                      </a:r>
                      <a:r>
                        <a:rPr lang="en-US" sz="1200" dirty="0">
                          <a:latin typeface="PF BeauSans Pro" panose="02000500000000020004" pitchFamily="2" charset="0"/>
                        </a:rPr>
                        <a:t> </a:t>
                      </a:r>
                      <a:r>
                        <a:rPr lang="en-US" sz="1200" dirty="0" err="1">
                          <a:latin typeface="PF BeauSans Pro" panose="02000500000000020004" pitchFamily="2" charset="0"/>
                        </a:rPr>
                        <a:t>kết</a:t>
                      </a:r>
                      <a:r>
                        <a:rPr lang="en-US" sz="1200" dirty="0">
                          <a:latin typeface="PF BeauSans Pro" panose="02000500000000020004" pitchFamily="2" charset="0"/>
                        </a:rPr>
                        <a:t> </a:t>
                      </a:r>
                      <a:r>
                        <a:rPr lang="en-US" sz="1200" dirty="0" err="1">
                          <a:latin typeface="PF BeauSans Pro" panose="02000500000000020004" pitchFamily="2" charset="0"/>
                        </a:rPr>
                        <a:t>quả</a:t>
                      </a:r>
                      <a:r>
                        <a:rPr lang="en-US" sz="1200" dirty="0">
                          <a:latin typeface="PF BeauSans Pro" panose="02000500000000020004" pitchFamily="2" charset="0"/>
                        </a:rPr>
                        <a:t> qua </a:t>
                      </a:r>
                      <a:r>
                        <a:rPr lang="en-US" sz="1200" dirty="0" err="1">
                          <a:latin typeface="PF BeauSans Pro" panose="02000500000000020004" pitchFamily="2" charset="0"/>
                        </a:rPr>
                        <a:t>biểu</a:t>
                      </a:r>
                      <a:r>
                        <a:rPr lang="en-US" sz="1200" dirty="0">
                          <a:latin typeface="PF BeauSans Pro" panose="02000500000000020004" pitchFamily="2" charset="0"/>
                        </a:rPr>
                        <a:t> </a:t>
                      </a:r>
                      <a:r>
                        <a:rPr lang="en-US" sz="1200" dirty="0" err="1">
                          <a:latin typeface="PF BeauSans Pro" panose="02000500000000020004" pitchFamily="2" charset="0"/>
                        </a:rPr>
                        <a:t>đồ</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báo</a:t>
                      </a:r>
                      <a:r>
                        <a:rPr lang="en-US" sz="1200" dirty="0">
                          <a:latin typeface="PF BeauSans Pro" panose="02000500000000020004" pitchFamily="2" charset="0"/>
                        </a:rPr>
                        <a:t> </a:t>
                      </a:r>
                      <a:r>
                        <a:rPr lang="en-US" sz="1200" dirty="0" err="1">
                          <a:latin typeface="PF BeauSans Pro" panose="02000500000000020004" pitchFamily="2" charset="0"/>
                        </a:rPr>
                        <a:t>cáo</a:t>
                      </a:r>
                      <a:r>
                        <a:rPr lang="en-US" sz="1200" dirty="0">
                          <a:latin typeface="PF BeauSans Pro" panose="02000500000000020004" pitchFamily="2" charset="0"/>
                        </a:rPr>
                        <a:t> chi </a:t>
                      </a:r>
                      <a:r>
                        <a:rPr lang="en-US" sz="1200" dirty="0" err="1">
                          <a:latin typeface="PF BeauSans Pro" panose="02000500000000020004" pitchFamily="2" charset="0"/>
                        </a:rPr>
                        <a:t>tiết</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audio hoặc video</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a:latin typeface="PF BeauSans Pro" panose="02000500000000020004" pitchFamily="2" charset="0"/>
                        </a:rPr>
                        <a:t>Báo cáo </a:t>
                      </a:r>
                      <a:r>
                        <a:rPr lang="vi-VN" sz="1200">
                          <a:latin typeface="PF BeauSans Pro" panose="02000500000000020004" pitchFamily="2" charset="0"/>
                        </a:rPr>
                        <a:t>nội dung, </a:t>
                      </a:r>
                      <a:r>
                        <a:rPr lang="en-US" sz="1200">
                          <a:latin typeface="PF BeauSans Pro" panose="02000500000000020004" pitchFamily="2" charset="0"/>
                        </a:rPr>
                        <a:t>cảm </a:t>
                      </a:r>
                      <a:r>
                        <a:rPr lang="vi-VN" sz="1200">
                          <a:latin typeface="PF BeauSans Pro" panose="02000500000000020004" pitchFamily="2" charset="0"/>
                        </a:rPr>
                        <a:t>xúc, hành vi </a:t>
                      </a:r>
                      <a:r>
                        <a:rPr lang="en-US" sz="1200">
                          <a:latin typeface="PF BeauSans Pro" panose="02000500000000020004" pitchFamily="2" charset="0"/>
                        </a:rPr>
                        <a:t>với biểu đồ phân tích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200" dirty="0">
                          <a:latin typeface="PF BeauSans Pro" panose="02000500000000020004" pitchFamily="2" charset="0"/>
                        </a:rPr>
                        <a:t>Tải lên file audio từ cuộc gọi khách hàng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a:latin typeface="PF BeauSans Pro" panose="02000500000000020004" pitchFamily="2" charset="0"/>
                        </a:rPr>
                        <a:t>Báo cáo cảm </a:t>
                      </a:r>
                      <a:r>
                        <a:rPr lang="vi-VN" sz="1200">
                          <a:latin typeface="PF BeauSans Pro" panose="02000500000000020004" pitchFamily="2" charset="0"/>
                        </a:rPr>
                        <a:t>xúc, nội dung yêu cầu, hành vi</a:t>
                      </a:r>
                      <a:r>
                        <a:rPr lang="en-US" sz="1200">
                          <a:latin typeface="PF BeauSans Pro" panose="02000500000000020004" pitchFamily="2" charset="0"/>
                        </a:rPr>
                        <a:t> của khách hàng trong cuộc gọi</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937618">
                <a:tc vMerge="1">
                  <a:txBody>
                    <a:bodyPr/>
                    <a:lstStyle/>
                    <a:p>
                      <a:pPr algn="ctr"/>
                      <a:endParaRPr lang="en-US" sz="120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thành</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(speech-to-text)</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vi-VN" sz="1200" dirty="0">
                          <a:latin typeface="PF BeauSans Pro" panose="02000500000000020004" pitchFamily="2" charset="0"/>
                        </a:rPr>
                        <a:t>Trường nhập ghi âm hoặc khu vực tải tệp (kéo thả)</a:t>
                      </a:r>
                    </a:p>
                    <a:p>
                      <a:pPr marL="171450" indent="-171450" algn="l">
                        <a:buFont typeface="PF BeauSans Pro" panose="02000500000000020004" pitchFamily="2" charset="0"/>
                        <a:buChar char="–"/>
                      </a:pPr>
                      <a:r>
                        <a:rPr lang="en-US" sz="1200" dirty="0">
                          <a:latin typeface="PF BeauSans Pro" panose="02000500000000020004" pitchFamily="2" charset="0"/>
                        </a:rPr>
                        <a:t>H</a:t>
                      </a:r>
                      <a:r>
                        <a:rPr lang="vi-VN" sz="1200" dirty="0">
                          <a:latin typeface="PF BeauSans Pro" panose="02000500000000020004" pitchFamily="2" charset="0"/>
                        </a:rPr>
                        <a:t>iển thị văn bản chuyển đổi với tính năng highlight và chỉnh sửa trực tiếp</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Ghi âm g</a:t>
                      </a:r>
                      <a:r>
                        <a:rPr lang="en-US" sz="1200" dirty="0" err="1">
                          <a:latin typeface="PF BeauSans Pro" panose="02000500000000020004" pitchFamily="2" charset="0"/>
                        </a:rPr>
                        <a:t>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trực</a:t>
                      </a:r>
                      <a:r>
                        <a:rPr lang="en-US" sz="1200" dirty="0">
                          <a:latin typeface="PF BeauSans Pro" panose="02000500000000020004" pitchFamily="2" charset="0"/>
                        </a:rPr>
                        <a:t> </a:t>
                      </a:r>
                      <a:r>
                        <a:rPr lang="en-US" sz="1200" dirty="0" err="1">
                          <a:latin typeface="PF BeauSans Pro" panose="02000500000000020004" pitchFamily="2" charset="0"/>
                        </a:rPr>
                        <a:t>tiếp</a:t>
                      </a:r>
                      <a:r>
                        <a:rPr lang="vi-VN" sz="1200" dirty="0">
                          <a:latin typeface="PF BeauSans Pro" panose="02000500000000020004" pitchFamily="2" charset="0"/>
                        </a:rPr>
                        <a:t> hoặc tải</a:t>
                      </a:r>
                      <a:r>
                        <a:rPr lang="en-US" sz="1200" dirty="0">
                          <a:latin typeface="PF BeauSans Pro" panose="02000500000000020004" pitchFamily="2" charset="0"/>
                        </a:rPr>
                        <a:t> file </a:t>
                      </a:r>
                      <a:r>
                        <a:rPr lang="vi-VN" sz="1200" dirty="0">
                          <a:latin typeface="PF BeauSans Pro" panose="02000500000000020004" pitchFamily="2" charset="0"/>
                        </a:rPr>
                        <a:t>audio, video</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Văn bản chuyển đổi từ giọng nói, có thể chỉnh sửa</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Ghi</a:t>
                      </a:r>
                      <a:r>
                        <a:rPr lang="en-US" sz="1200" dirty="0">
                          <a:latin typeface="PF BeauSans Pro" panose="02000500000000020004" pitchFamily="2" charset="0"/>
                        </a:rPr>
                        <a:t> </a:t>
                      </a:r>
                      <a:r>
                        <a:rPr lang="en-US" sz="1200" dirty="0" err="1">
                          <a:latin typeface="PF BeauSans Pro" panose="02000500000000020004" pitchFamily="2" charset="0"/>
                        </a:rPr>
                        <a:t>âm</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cuộc</a:t>
                      </a:r>
                      <a:r>
                        <a:rPr lang="en-US" sz="1200" dirty="0">
                          <a:latin typeface="PF BeauSans Pro" panose="02000500000000020004" pitchFamily="2" charset="0"/>
                        </a:rPr>
                        <a:t> </a:t>
                      </a:r>
                      <a:r>
                        <a:rPr lang="en-US" sz="1200" dirty="0" err="1">
                          <a:latin typeface="PF BeauSans Pro" panose="02000500000000020004" pitchFamily="2" charset="0"/>
                        </a:rPr>
                        <a:t>họp</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Văn </a:t>
                      </a:r>
                      <a:r>
                        <a:rPr lang="en-US" sz="1200" dirty="0" err="1">
                          <a:latin typeface="PF BeauSans Pro" panose="02000500000000020004" pitchFamily="2" charset="0"/>
                        </a:rPr>
                        <a:t>bản</a:t>
                      </a:r>
                      <a:r>
                        <a:rPr lang="en-US" sz="1200" dirty="0">
                          <a:latin typeface="PF BeauSans Pro" panose="02000500000000020004" pitchFamily="2" charset="0"/>
                        </a:rPr>
                        <a:t> </a:t>
                      </a:r>
                      <a:r>
                        <a:rPr lang="vi-VN" sz="1200" dirty="0">
                          <a:latin typeface="PF BeauSans Pro" panose="02000500000000020004" pitchFamily="2" charset="0"/>
                        </a:rPr>
                        <a:t>được chuyển đổi từ giọng nói</a:t>
                      </a:r>
                      <a:r>
                        <a:rPr lang="en-US" sz="1200" dirty="0">
                          <a:latin typeface="PF BeauSans Pro" panose="02000500000000020004" pitchFamily="2" charset="0"/>
                        </a:rPr>
                        <a:t> </a:t>
                      </a:r>
                      <a:r>
                        <a:rPr lang="vi-VN" sz="1200" dirty="0">
                          <a:latin typeface="PF BeauSans Pro" panose="02000500000000020004" pitchFamily="2" charset="0"/>
                        </a:rPr>
                        <a:t>trong</a:t>
                      </a:r>
                      <a:r>
                        <a:rPr lang="en-US" sz="1200" dirty="0">
                          <a:latin typeface="PF BeauSans Pro" panose="02000500000000020004" pitchFamily="2" charset="0"/>
                        </a:rPr>
                        <a:t> </a:t>
                      </a:r>
                      <a:r>
                        <a:rPr lang="en-US" sz="1200" dirty="0" err="1">
                          <a:latin typeface="PF BeauSans Pro" panose="02000500000000020004" pitchFamily="2" charset="0"/>
                        </a:rPr>
                        <a:t>cuộc</a:t>
                      </a:r>
                      <a:r>
                        <a:rPr lang="en-US" sz="1200" dirty="0">
                          <a:latin typeface="PF BeauSans Pro" panose="02000500000000020004" pitchFamily="2" charset="0"/>
                        </a:rPr>
                        <a:t> </a:t>
                      </a:r>
                      <a:r>
                        <a:rPr lang="en-US" sz="1200" dirty="0" err="1">
                          <a:latin typeface="PF BeauSans Pro" panose="02000500000000020004" pitchFamily="2" charset="0"/>
                        </a:rPr>
                        <a:t>họp</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1613629">
                <a:tc vMerge="1">
                  <a:txBody>
                    <a:bodyPr/>
                    <a:lstStyle/>
                    <a:p>
                      <a:pPr algn="ct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Chuyển v</a:t>
                      </a:r>
                      <a:r>
                        <a:rPr lang="en-US" sz="1200" dirty="0" err="1">
                          <a:latin typeface="PF BeauSans Pro" panose="02000500000000020004" pitchFamily="2" charset="0"/>
                        </a:rPr>
                        <a:t>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en-US" sz="1200" dirty="0" err="1">
                          <a:latin typeface="PF BeauSans Pro" panose="02000500000000020004" pitchFamily="2" charset="0"/>
                        </a:rPr>
                        <a:t>thành</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(text-to-speech)</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en-US" sz="1200" dirty="0">
                          <a:latin typeface="PF BeauSans Pro" panose="02000500000000020004" pitchFamily="2" charset="0"/>
                        </a:rPr>
                        <a:t>C</a:t>
                      </a:r>
                      <a:r>
                        <a:rPr lang="vi-VN" sz="1200" dirty="0">
                          <a:latin typeface="PF BeauSans Pro" panose="02000500000000020004" pitchFamily="2" charset="0"/>
                        </a:rPr>
                        <a:t>họn giọng nói mô phỏng với các tùy chỉnh như: ngữ điệu, giọng nam/nữ, tốc độ đọc</a:t>
                      </a:r>
                    </a:p>
                    <a:p>
                      <a:pPr marL="171450" indent="-171450" algn="l">
                        <a:buFont typeface="PF BeauSans Pro" panose="02000500000000020004" pitchFamily="2" charset="0"/>
                        <a:buChar char="–"/>
                      </a:pPr>
                      <a:r>
                        <a:rPr lang="vi-VN" sz="1200" dirty="0">
                          <a:latin typeface="PF BeauSans Pro" panose="02000500000000020004" pitchFamily="2" charset="0"/>
                        </a:rPr>
                        <a:t>Kết quả phát trực tiếp ngay trong giao diện với nút replay hoặc tải về định dạng file audio</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văn bản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Giọng nói được chuyển đổi từ văn bản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Tx/>
                        <a:buChar char="-"/>
                      </a:pPr>
                      <a:r>
                        <a:rPr lang="vi-VN" sz="1200" dirty="0">
                          <a:latin typeface="PF BeauSans Pro" panose="02000500000000020004" pitchFamily="2" charset="0"/>
                        </a:rPr>
                        <a:t>Nhập văn bản: ‘Chào mừng đến với video hướng dẫn’</a:t>
                      </a:r>
                    </a:p>
                    <a:p>
                      <a:pPr marL="171450" indent="-171450" algn="l">
                        <a:buFontTx/>
                        <a:buChar char="-"/>
                      </a:pPr>
                      <a:r>
                        <a:rPr lang="vi-VN" sz="1200" dirty="0">
                          <a:latin typeface="PF BeauSans Pro" panose="02000500000000020004" pitchFamily="2" charset="0"/>
                        </a:rPr>
                        <a:t>Tùy chỉnh giọng: ‘Nữ’</a:t>
                      </a:r>
                    </a:p>
                    <a:p>
                      <a:pPr marL="171450" indent="-171450" algn="l">
                        <a:buFontTx/>
                        <a:buChar char="-"/>
                      </a:pPr>
                      <a:r>
                        <a:rPr lang="vi-VN" sz="1200" dirty="0">
                          <a:latin typeface="PF BeauSans Pro" panose="02000500000000020004" pitchFamily="2" charset="0"/>
                        </a:rPr>
                        <a:t>Tốc độ: ‘Trung bình’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Giọng nói mô phỏng: 'Chào mừng đến với video hướng dẫn'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Tree>
    <p:extLst>
      <p:ext uri="{BB962C8B-B14F-4D97-AF65-F5344CB8AC3E}">
        <p14:creationId xmlns:p14="http://schemas.microsoft.com/office/powerpoint/2010/main" val="767671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92238-CCC4-22AA-DE90-BD1CDCF9DCD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DC0E53C-BF9D-A49D-3315-F770549D6CA1}"/>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5861370-72B8-5A96-D281-43DA6218AF7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F59C2EE2-00C0-6131-0433-7808110F2A44}"/>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63484564-0E17-64A4-9F3E-65DF99582F5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1170DE85-AB36-F968-8366-B0445ADD334A}"/>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92716101-AA0B-19B4-07B6-9877B86AF00E}"/>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tác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và</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giao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diện</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143AA45C-0C22-DB39-FBA1-9492256AED34}"/>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AA1D49E9-224B-27FF-8E40-E589C2C81B29}"/>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EDC561AE-B8C8-06D8-9857-43C61026E7FB}"/>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aphicFrame>
        <p:nvGraphicFramePr>
          <p:cNvPr id="2" name="Table 4">
            <a:extLst>
              <a:ext uri="{FF2B5EF4-FFF2-40B4-BE49-F238E27FC236}">
                <a16:creationId xmlns:a16="http://schemas.microsoft.com/office/drawing/2014/main" id="{A6724C42-F844-6C19-673F-E64A011363BC}"/>
              </a:ext>
            </a:extLst>
          </p:cNvPr>
          <p:cNvGraphicFramePr>
            <a:graphicFrameLocks noGrp="1"/>
          </p:cNvGraphicFramePr>
          <p:nvPr>
            <p:extLst>
              <p:ext uri="{D42A27DB-BD31-4B8C-83A1-F6EECF244321}">
                <p14:modId xmlns:p14="http://schemas.microsoft.com/office/powerpoint/2010/main" val="2367460546"/>
              </p:ext>
            </p:extLst>
          </p:nvPr>
        </p:nvGraphicFramePr>
        <p:xfrm>
          <a:off x="519765" y="1259221"/>
          <a:ext cx="11255925" cy="4815683"/>
        </p:xfrm>
        <a:graphic>
          <a:graphicData uri="http://schemas.openxmlformats.org/drawingml/2006/table">
            <a:tbl>
              <a:tblPr firstRow="1" bandRow="1">
                <a:tableStyleId>{5C22544A-7EE6-4342-B048-85BDC9FD1C3A}</a:tableStyleId>
              </a:tblPr>
              <a:tblGrid>
                <a:gridCol w="739735">
                  <a:extLst>
                    <a:ext uri="{9D8B030D-6E8A-4147-A177-3AD203B41FA5}">
                      <a16:colId xmlns:a16="http://schemas.microsoft.com/office/drawing/2014/main" val="88551048"/>
                    </a:ext>
                  </a:extLst>
                </a:gridCol>
                <a:gridCol w="1299262">
                  <a:extLst>
                    <a:ext uri="{9D8B030D-6E8A-4147-A177-3AD203B41FA5}">
                      <a16:colId xmlns:a16="http://schemas.microsoft.com/office/drawing/2014/main" val="1789346352"/>
                    </a:ext>
                  </a:extLst>
                </a:gridCol>
                <a:gridCol w="980816">
                  <a:extLst>
                    <a:ext uri="{9D8B030D-6E8A-4147-A177-3AD203B41FA5}">
                      <a16:colId xmlns:a16="http://schemas.microsoft.com/office/drawing/2014/main" val="2623302553"/>
                    </a:ext>
                  </a:extLst>
                </a:gridCol>
                <a:gridCol w="2904232">
                  <a:extLst>
                    <a:ext uri="{9D8B030D-6E8A-4147-A177-3AD203B41FA5}">
                      <a16:colId xmlns:a16="http://schemas.microsoft.com/office/drawing/2014/main" val="2180679147"/>
                    </a:ext>
                  </a:extLst>
                </a:gridCol>
                <a:gridCol w="1110907">
                  <a:extLst>
                    <a:ext uri="{9D8B030D-6E8A-4147-A177-3AD203B41FA5}">
                      <a16:colId xmlns:a16="http://schemas.microsoft.com/office/drawing/2014/main" val="302951973"/>
                    </a:ext>
                  </a:extLst>
                </a:gridCol>
                <a:gridCol w="1716897">
                  <a:extLst>
                    <a:ext uri="{9D8B030D-6E8A-4147-A177-3AD203B41FA5}">
                      <a16:colId xmlns:a16="http://schemas.microsoft.com/office/drawing/2014/main" val="382007367"/>
                    </a:ext>
                  </a:extLst>
                </a:gridCol>
                <a:gridCol w="1097085">
                  <a:extLst>
                    <a:ext uri="{9D8B030D-6E8A-4147-A177-3AD203B41FA5}">
                      <a16:colId xmlns:a16="http://schemas.microsoft.com/office/drawing/2014/main" val="1320028950"/>
                    </a:ext>
                  </a:extLst>
                </a:gridCol>
                <a:gridCol w="1406991">
                  <a:extLst>
                    <a:ext uri="{9D8B030D-6E8A-4147-A177-3AD203B41FA5}">
                      <a16:colId xmlns:a16="http://schemas.microsoft.com/office/drawing/2014/main" val="3165210314"/>
                    </a:ext>
                  </a:extLst>
                </a:gridCol>
              </a:tblGrid>
              <a:tr h="562641">
                <a:tc rowSpan="2">
                  <a:txBody>
                    <a:bodyPr/>
                    <a:lstStyle/>
                    <a:p>
                      <a:pPr algn="ctr"/>
                      <a:r>
                        <a:rPr lang="en-US" sz="1200" dirty="0" err="1">
                          <a:latin typeface="FS Magistral Bold" panose="020B0804030204080304" pitchFamily="34" charset="0"/>
                        </a:rPr>
                        <a:t>Nhóm</a:t>
                      </a:r>
                      <a:r>
                        <a:rPr lang="en-US" sz="1200" dirty="0">
                          <a:latin typeface="FS Magistral Bold" panose="020B0804030204080304" pitchFamily="34" charset="0"/>
                        </a:rPr>
                        <a:t> </a:t>
                      </a: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Tính năng</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Kênh triển khai</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Giao diện</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gridSpan="2">
                  <a:txBody>
                    <a:bodyPr/>
                    <a:lstStyle/>
                    <a:p>
                      <a:pPr algn="ctr"/>
                      <a:r>
                        <a:rPr lang="en-US" sz="1200">
                          <a:latin typeface="FS Magistral Bold" panose="020B0804030204080304" pitchFamily="34" charset="0"/>
                        </a:rPr>
                        <a:t>Phương thức tương tác</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02929"/>
                    </a:solidFill>
                  </a:tcPr>
                </a:tc>
                <a:tc h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Ví dụ Input</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Ví dụ Output</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592581">
                <a:tc vMerge="1">
                  <a:txBody>
                    <a:bodyPr/>
                    <a:lstStyle/>
                    <a:p>
                      <a:pPr algn="ct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Input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Output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384761073"/>
                  </a:ext>
                </a:extLst>
              </a:tr>
              <a:tr h="1267791">
                <a:tc rowSpan="3">
                  <a:txBody>
                    <a:bodyPr/>
                    <a:lstStyle/>
                    <a:p>
                      <a:pPr algn="ctr"/>
                      <a:r>
                        <a:rPr lang="en-US" sz="1200" dirty="0" err="1">
                          <a:latin typeface="PF BeauSans Pro" panose="02000500000000020004" pitchFamily="2" charset="0"/>
                        </a:rPr>
                        <a:t>Phân</a:t>
                      </a:r>
                      <a:r>
                        <a:rPr lang="en-US" sz="1200" dirty="0">
                          <a:latin typeface="PF BeauSans Pro" panose="02000500000000020004" pitchFamily="2" charset="0"/>
                        </a:rPr>
                        <a:t> </a:t>
                      </a:r>
                      <a:r>
                        <a:rPr lang="en-US" sz="1200" dirty="0" err="1">
                          <a:latin typeface="PF BeauSans Pro" panose="02000500000000020004" pitchFamily="2" charset="0"/>
                        </a:rPr>
                        <a:t>Tích</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Đổi</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Dịch</a:t>
                      </a:r>
                      <a:r>
                        <a:rPr lang="en-US" sz="1200" dirty="0">
                          <a:latin typeface="PF BeauSans Pro" panose="02000500000000020004" pitchFamily="2" charset="0"/>
                        </a:rPr>
                        <a:t> </a:t>
                      </a:r>
                      <a:r>
                        <a:rPr lang="en-US" sz="1200" dirty="0" err="1">
                          <a:latin typeface="PF BeauSans Pro" panose="02000500000000020004" pitchFamily="2" charset="0"/>
                        </a:rPr>
                        <a:t>nội</a:t>
                      </a:r>
                      <a:r>
                        <a:rPr lang="en-US" sz="1200" dirty="0">
                          <a:latin typeface="PF BeauSans Pro" panose="02000500000000020004" pitchFamily="2" charset="0"/>
                        </a:rPr>
                        <a:t> dung video, </a:t>
                      </a:r>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đổi</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kết</a:t>
                      </a:r>
                      <a:r>
                        <a:rPr lang="en-US" sz="1200" dirty="0">
                          <a:latin typeface="PF BeauSans Pro" panose="02000500000000020004" pitchFamily="2" charset="0"/>
                        </a:rPr>
                        <a:t> </a:t>
                      </a:r>
                      <a:r>
                        <a:rPr lang="en-US" sz="1200" dirty="0" err="1">
                          <a:latin typeface="PF BeauSans Pro" panose="02000500000000020004" pitchFamily="2" charset="0"/>
                        </a:rPr>
                        <a:t>hợp</a:t>
                      </a:r>
                      <a:r>
                        <a:rPr lang="en-US" sz="1200" dirty="0">
                          <a:latin typeface="PF BeauSans Pro" panose="02000500000000020004" pitchFamily="2" charset="0"/>
                        </a:rPr>
                        <a:t> </a:t>
                      </a:r>
                      <a:r>
                        <a:rPr lang="en-US" sz="1200" dirty="0" err="1">
                          <a:latin typeface="PF BeauSans Pro" panose="02000500000000020004" pitchFamily="2" charset="0"/>
                        </a:rPr>
                        <a:t>khẩu</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miệng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en-US" sz="1200" dirty="0">
                          <a:latin typeface="PF BeauSans Pro" panose="02000500000000020004" pitchFamily="2" charset="0"/>
                        </a:rPr>
                        <a:t>H</a:t>
                      </a:r>
                      <a:r>
                        <a:rPr lang="vi-VN" sz="1200" dirty="0">
                          <a:latin typeface="PF BeauSans Pro" panose="02000500000000020004" pitchFamily="2" charset="0"/>
                        </a:rPr>
                        <a:t>iển thị khung video preview, nơi người dùng nhập ngôn ngữ đầu vào và đầu ra</a:t>
                      </a:r>
                    </a:p>
                    <a:p>
                      <a:pPr marL="171450" indent="-171450" algn="l">
                        <a:buFont typeface="PF BeauSans Pro" panose="02000500000000020004" pitchFamily="2" charset="0"/>
                        <a:buChar char="–"/>
                      </a:pPr>
                      <a:r>
                        <a:rPr lang="vi-VN" sz="1200" dirty="0">
                          <a:latin typeface="PF BeauSans Pro" panose="02000500000000020004" pitchFamily="2" charset="0"/>
                        </a:rPr>
                        <a:t>Tính năng chọn style giọng nói, tốc độ dịch và điều chỉnh thời gian khớp khẩu hình miệng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video gốc, ngôn ngữ nguồn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đã</a:t>
                      </a:r>
                      <a:r>
                        <a:rPr lang="en-US" sz="1200" dirty="0">
                          <a:latin typeface="PF BeauSans Pro" panose="02000500000000020004" pitchFamily="2" charset="0"/>
                        </a:rPr>
                        <a:t> </a:t>
                      </a:r>
                      <a:r>
                        <a:rPr lang="en-US" sz="1200" dirty="0" err="1">
                          <a:latin typeface="PF BeauSans Pro" panose="02000500000000020004" pitchFamily="2" charset="0"/>
                        </a:rPr>
                        <a:t>dịch</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khẩu</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miệng</a:t>
                      </a:r>
                      <a:r>
                        <a:rPr lang="en-US" sz="1200" dirty="0">
                          <a:latin typeface="PF BeauSans Pro" panose="02000500000000020004" pitchFamily="2" charset="0"/>
                        </a:rPr>
                        <a:t> </a:t>
                      </a:r>
                      <a:r>
                        <a:rPr lang="en-US" sz="1200" dirty="0" err="1">
                          <a:latin typeface="PF BeauSans Pro" panose="02000500000000020004" pitchFamily="2" charset="0"/>
                        </a:rPr>
                        <a:t>đồng</a:t>
                      </a:r>
                      <a:r>
                        <a:rPr lang="en-US" sz="1200" dirty="0">
                          <a:latin typeface="PF BeauSans Pro" panose="02000500000000020004" pitchFamily="2" charset="0"/>
                        </a:rPr>
                        <a:t> </a:t>
                      </a:r>
                      <a:r>
                        <a:rPr lang="en-US" sz="1200" dirty="0" err="1">
                          <a:latin typeface="PF BeauSans Pro" panose="02000500000000020004" pitchFamily="2" charset="0"/>
                        </a:rPr>
                        <a:t>bộ</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200" dirty="0">
                          <a:latin typeface="PF BeauSans Pro" panose="02000500000000020004" pitchFamily="2" charset="0"/>
                        </a:rPr>
                        <a:t>Tải lên video tiếng Anh, muốn chuyển sang tiếng Việt</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đã</a:t>
                      </a:r>
                      <a:r>
                        <a:rPr lang="en-US" sz="1200" dirty="0">
                          <a:latin typeface="PF BeauSans Pro" panose="02000500000000020004" pitchFamily="2" charset="0"/>
                        </a:rPr>
                        <a:t> </a:t>
                      </a:r>
                      <a:r>
                        <a:rPr lang="en-US" sz="1200" dirty="0" err="1">
                          <a:latin typeface="PF BeauSans Pro" panose="02000500000000020004" pitchFamily="2" charset="0"/>
                        </a:rPr>
                        <a:t>dịch</a:t>
                      </a:r>
                      <a:r>
                        <a:rPr lang="en-US" sz="1200" dirty="0">
                          <a:latin typeface="PF BeauSans Pro" panose="02000500000000020004" pitchFamily="2" charset="0"/>
                        </a:rPr>
                        <a:t> sang </a:t>
                      </a:r>
                      <a:r>
                        <a:rPr lang="en-US" sz="1200" dirty="0" err="1">
                          <a:latin typeface="PF BeauSans Pro" panose="02000500000000020004" pitchFamily="2" charset="0"/>
                        </a:rPr>
                        <a:t>tiếng</a:t>
                      </a:r>
                      <a:r>
                        <a:rPr lang="en-US" sz="1200" dirty="0">
                          <a:latin typeface="PF BeauSans Pro" panose="02000500000000020004" pitchFamily="2" charset="0"/>
                        </a:rPr>
                        <a:t> </a:t>
                      </a:r>
                      <a:r>
                        <a:rPr lang="en-US" sz="1200" dirty="0" err="1">
                          <a:latin typeface="PF BeauSans Pro" panose="02000500000000020004" pitchFamily="2" charset="0"/>
                        </a:rPr>
                        <a:t>Việt</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khẩu</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miệng</a:t>
                      </a:r>
                      <a:r>
                        <a:rPr lang="en-US" sz="1200" dirty="0">
                          <a:latin typeface="PF BeauSans Pro" panose="02000500000000020004" pitchFamily="2" charset="0"/>
                        </a:rPr>
                        <a:t> </a:t>
                      </a:r>
                      <a:r>
                        <a:rPr lang="en-US" sz="1200" dirty="0" err="1">
                          <a:latin typeface="PF BeauSans Pro" panose="02000500000000020004" pitchFamily="2" charset="0"/>
                        </a:rPr>
                        <a:t>đồng</a:t>
                      </a:r>
                      <a:r>
                        <a:rPr lang="en-US" sz="1200" dirty="0">
                          <a:latin typeface="PF BeauSans Pro" panose="02000500000000020004" pitchFamily="2" charset="0"/>
                        </a:rPr>
                        <a:t> </a:t>
                      </a:r>
                      <a:r>
                        <a:rPr lang="en-US" sz="1200" dirty="0" err="1">
                          <a:latin typeface="PF BeauSans Pro" panose="02000500000000020004" pitchFamily="2" charset="0"/>
                        </a:rPr>
                        <a:t>bộ</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1319924">
                <a:tc vMerge="1">
                  <a:txBody>
                    <a:bodyPr/>
                    <a:lstStyle/>
                    <a:p>
                      <a:pPr algn="ctr"/>
                      <a:endParaRPr lang="en-US" sz="120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Tóm</a:t>
                      </a:r>
                      <a:r>
                        <a:rPr lang="en-US" sz="1200" dirty="0">
                          <a:latin typeface="PF BeauSans Pro" panose="02000500000000020004" pitchFamily="2" charset="0"/>
                        </a:rPr>
                        <a:t> </a:t>
                      </a:r>
                      <a:r>
                        <a:rPr lang="en-US" sz="1200" dirty="0" err="1">
                          <a:latin typeface="PF BeauSans Pro" panose="02000500000000020004" pitchFamily="2" charset="0"/>
                        </a:rPr>
                        <a:t>tắt</a:t>
                      </a:r>
                      <a:r>
                        <a:rPr lang="en-US" sz="1200" dirty="0">
                          <a:latin typeface="PF BeauSans Pro" panose="02000500000000020004" pitchFamily="2" charset="0"/>
                        </a:rPr>
                        <a:t>, highlight video, </a:t>
                      </a:r>
                      <a:r>
                        <a:rPr lang="vi-VN" sz="1200" dirty="0">
                          <a:latin typeface="PF BeauSans Pro" panose="02000500000000020004" pitchFamily="2" charset="0"/>
                        </a:rPr>
                        <a:t>phim</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en-US" sz="1200" dirty="0">
                          <a:latin typeface="PF BeauSans Pro" panose="02000500000000020004" pitchFamily="2" charset="0"/>
                        </a:rPr>
                        <a:t>H</a:t>
                      </a:r>
                      <a:r>
                        <a:rPr lang="vi-VN" sz="1200" dirty="0">
                          <a:latin typeface="PF BeauSans Pro" panose="02000500000000020004" pitchFamily="2" charset="0"/>
                        </a:rPr>
                        <a:t>iển thị timeline video với các đoạn tóm tắt hoặc highlight được tự động đề xuất</a:t>
                      </a:r>
                    </a:p>
                    <a:p>
                      <a:pPr marL="171450" indent="-171450" algn="l">
                        <a:buFont typeface="PF BeauSans Pro" panose="02000500000000020004" pitchFamily="2" charset="0"/>
                        <a:buChar char="–"/>
                      </a:pPr>
                      <a:r>
                        <a:rPr lang="vi-VN" sz="1200" dirty="0">
                          <a:latin typeface="PF BeauSans Pro" panose="02000500000000020004" pitchFamily="2" charset="0"/>
                        </a:rPr>
                        <a:t>Tích hợp tính năng chọn các đoạn cụ thể để chỉnh sửa hoặc xóa bỏ nếu không cần thiết</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video gốc</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Video tóm tắt, highlight hoặc phân đoạn đặc biệt</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Tải</a:t>
                      </a:r>
                      <a:r>
                        <a:rPr lang="en-US" sz="1200" dirty="0">
                          <a:latin typeface="PF BeauSans Pro" panose="02000500000000020004" pitchFamily="2" charset="0"/>
                        </a:rPr>
                        <a:t> </a:t>
                      </a:r>
                      <a:r>
                        <a:rPr lang="en-US" sz="1200" dirty="0" err="1">
                          <a:latin typeface="PF BeauSans Pro" panose="02000500000000020004" pitchFamily="2" charset="0"/>
                        </a:rPr>
                        <a:t>lên</a:t>
                      </a:r>
                      <a:r>
                        <a:rPr lang="en-US" sz="1200" dirty="0">
                          <a:latin typeface="PF BeauSans Pro" panose="02000500000000020004" pitchFamily="2" charset="0"/>
                        </a:rPr>
                        <a:t> video </a:t>
                      </a:r>
                      <a:r>
                        <a:rPr lang="en-US" sz="1200" dirty="0" err="1">
                          <a:latin typeface="PF BeauSans Pro" panose="02000500000000020004" pitchFamily="2" charset="0"/>
                        </a:rPr>
                        <a:t>phim</a:t>
                      </a:r>
                      <a:r>
                        <a:rPr lang="en-US" sz="1200" dirty="0">
                          <a:latin typeface="PF BeauSans Pro" panose="02000500000000020004" pitchFamily="2" charset="0"/>
                        </a:rPr>
                        <a:t> </a:t>
                      </a:r>
                      <a:r>
                        <a:rPr lang="en-US" sz="1200" dirty="0" err="1">
                          <a:latin typeface="PF BeauSans Pro" panose="02000500000000020004" pitchFamily="2" charset="0"/>
                        </a:rPr>
                        <a:t>tài</a:t>
                      </a:r>
                      <a:r>
                        <a:rPr lang="en-US" sz="1200" dirty="0">
                          <a:latin typeface="PF BeauSans Pro" panose="02000500000000020004" pitchFamily="2" charset="0"/>
                        </a:rPr>
                        <a:t> </a:t>
                      </a:r>
                      <a:r>
                        <a:rPr lang="en-US" sz="1200" dirty="0" err="1">
                          <a:latin typeface="PF BeauSans Pro" panose="02000500000000020004" pitchFamily="2" charset="0"/>
                        </a:rPr>
                        <a:t>liệu</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Video đã được tóm tắt với những phân đoạn quan trọng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1072746">
                <a:tc vMerge="1">
                  <a:txBody>
                    <a:bodyPr/>
                    <a:lstStyle/>
                    <a:p>
                      <a:pPr algn="ct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Phân</a:t>
                      </a:r>
                      <a:r>
                        <a:rPr lang="en-US" sz="1200" dirty="0">
                          <a:latin typeface="PF BeauSans Pro" panose="02000500000000020004" pitchFamily="2" charset="0"/>
                        </a:rPr>
                        <a:t> </a:t>
                      </a:r>
                      <a:r>
                        <a:rPr lang="en-US" sz="1200" dirty="0" err="1">
                          <a:latin typeface="PF BeauSans Pro" panose="02000500000000020004" pitchFamily="2" charset="0"/>
                        </a:rPr>
                        <a:t>tích</a:t>
                      </a:r>
                      <a:r>
                        <a:rPr lang="en-US" sz="1200" dirty="0">
                          <a:latin typeface="PF BeauSans Pro" panose="02000500000000020004" pitchFamily="2" charset="0"/>
                        </a:rPr>
                        <a:t>, </a:t>
                      </a:r>
                      <a:r>
                        <a:rPr lang="en-US" sz="1200" dirty="0" err="1">
                          <a:latin typeface="PF BeauSans Pro" panose="02000500000000020004" pitchFamily="2" charset="0"/>
                        </a:rPr>
                        <a:t>tạo</a:t>
                      </a:r>
                      <a:r>
                        <a:rPr lang="en-US" sz="1200" dirty="0">
                          <a:latin typeface="PF BeauSans Pro" panose="02000500000000020004" pitchFamily="2" charset="0"/>
                        </a:rPr>
                        <a:t> dashboard </a:t>
                      </a:r>
                      <a:r>
                        <a:rPr lang="en-US" sz="1200" dirty="0" err="1">
                          <a:latin typeface="PF BeauSans Pro" panose="02000500000000020004" pitchFamily="2" charset="0"/>
                        </a:rPr>
                        <a:t>từ</a:t>
                      </a:r>
                      <a:r>
                        <a:rPr lang="en-US" sz="1200" dirty="0">
                          <a:latin typeface="PF BeauSans Pro" panose="02000500000000020004" pitchFamily="2" charset="0"/>
                        </a:rPr>
                        <a:t> </a:t>
                      </a:r>
                      <a:r>
                        <a:rPr lang="en-US" sz="1200" dirty="0" err="1">
                          <a:latin typeface="PF BeauSans Pro" panose="02000500000000020004" pitchFamily="2" charset="0"/>
                        </a:rPr>
                        <a:t>số</a:t>
                      </a:r>
                      <a:r>
                        <a:rPr lang="en-US" sz="1200" dirty="0">
                          <a:latin typeface="PF BeauSans Pro" panose="02000500000000020004" pitchFamily="2" charset="0"/>
                        </a:rPr>
                        <a:t> </a:t>
                      </a:r>
                      <a:r>
                        <a:rPr lang="en-US" sz="1200" dirty="0" err="1">
                          <a:latin typeface="PF BeauSans Pro" panose="02000500000000020004" pitchFamily="2" charset="0"/>
                        </a:rPr>
                        <a:t>liệu</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tóm</a:t>
                      </a:r>
                      <a:r>
                        <a:rPr lang="en-US" sz="1200" dirty="0">
                          <a:latin typeface="PF BeauSans Pro" panose="02000500000000020004" pitchFamily="2" charset="0"/>
                        </a:rPr>
                        <a:t> </a:t>
                      </a:r>
                      <a:r>
                        <a:rPr lang="en-US" sz="1200" dirty="0" err="1">
                          <a:latin typeface="PF BeauSans Pro" panose="02000500000000020004" pitchFamily="2" charset="0"/>
                        </a:rPr>
                        <a:t>tắt</a:t>
                      </a:r>
                      <a:r>
                        <a:rPr lang="vi-VN" sz="1200" dirty="0">
                          <a:latin typeface="PF BeauSans Pro" panose="02000500000000020004" pitchFamily="2" charset="0"/>
                        </a:rPr>
                        <a:t> văn bản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en-US" sz="1200" dirty="0" err="1">
                          <a:latin typeface="PF BeauSans Pro" panose="02000500000000020004" pitchFamily="2" charset="0"/>
                        </a:rPr>
                        <a:t>Khu</a:t>
                      </a:r>
                      <a:r>
                        <a:rPr lang="en-US" sz="1200" dirty="0">
                          <a:latin typeface="PF BeauSans Pro" panose="02000500000000020004" pitchFamily="2" charset="0"/>
                        </a:rPr>
                        <a:t> </a:t>
                      </a:r>
                      <a:r>
                        <a:rPr lang="en-US" sz="1200" dirty="0" err="1">
                          <a:latin typeface="PF BeauSans Pro" panose="02000500000000020004" pitchFamily="2" charset="0"/>
                        </a:rPr>
                        <a:t>vực</a:t>
                      </a:r>
                      <a:r>
                        <a:rPr lang="en-US" sz="1200" dirty="0">
                          <a:latin typeface="PF BeauSans Pro" panose="02000500000000020004" pitchFamily="2" charset="0"/>
                        </a:rPr>
                        <a:t> </a:t>
                      </a:r>
                      <a:r>
                        <a:rPr lang="en-US" sz="1200" dirty="0" err="1">
                          <a:latin typeface="PF BeauSans Pro" panose="02000500000000020004" pitchFamily="2" charset="0"/>
                        </a:rPr>
                        <a:t>kéo-thả</a:t>
                      </a:r>
                      <a:r>
                        <a:rPr lang="en-US" sz="1200" dirty="0">
                          <a:latin typeface="PF BeauSans Pro" panose="02000500000000020004" pitchFamily="2" charset="0"/>
                        </a:rPr>
                        <a:t> </a:t>
                      </a:r>
                      <a:r>
                        <a:rPr lang="en-US" sz="1200" dirty="0" err="1">
                          <a:latin typeface="PF BeauSans Pro" panose="02000500000000020004" pitchFamily="2" charset="0"/>
                        </a:rPr>
                        <a:t>trực</a:t>
                      </a:r>
                      <a:r>
                        <a:rPr lang="en-US" sz="1200" dirty="0">
                          <a:latin typeface="PF BeauSans Pro" panose="02000500000000020004" pitchFamily="2" charset="0"/>
                        </a:rPr>
                        <a:t> </a:t>
                      </a:r>
                      <a:r>
                        <a:rPr lang="en-US" sz="1200" dirty="0" err="1">
                          <a:latin typeface="PF BeauSans Pro" panose="02000500000000020004" pitchFamily="2" charset="0"/>
                        </a:rPr>
                        <a:t>quan</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nút</a:t>
                      </a:r>
                      <a:r>
                        <a:rPr lang="en-US" sz="1200" dirty="0">
                          <a:latin typeface="PF BeauSans Pro" panose="02000500000000020004" pitchFamily="2" charset="0"/>
                        </a:rPr>
                        <a:t> </a:t>
                      </a:r>
                      <a:r>
                        <a:rPr lang="en-US" sz="1200" dirty="0" err="1">
                          <a:latin typeface="PF BeauSans Pro" panose="02000500000000020004" pitchFamily="2" charset="0"/>
                        </a:rPr>
                        <a:t>tải</a:t>
                      </a:r>
                      <a:r>
                        <a:rPr lang="en-US" sz="1200" dirty="0">
                          <a:latin typeface="PF BeauSans Pro" panose="02000500000000020004" pitchFamily="2" charset="0"/>
                        </a:rPr>
                        <a:t> file (PDF,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excel)</a:t>
                      </a:r>
                    </a:p>
                    <a:p>
                      <a:pPr marL="171450" indent="-171450" algn="l">
                        <a:buFont typeface="PF BeauSans Pro" panose="02000500000000020004" pitchFamily="2" charset="0"/>
                        <a:buChar char="–"/>
                      </a:pPr>
                      <a:r>
                        <a:rPr lang="en-US" sz="1200" dirty="0" err="1">
                          <a:latin typeface="PF BeauSans Pro" panose="02000500000000020004" pitchFamily="2" charset="0"/>
                        </a:rPr>
                        <a:t>Nút</a:t>
                      </a:r>
                      <a:r>
                        <a:rPr lang="en-US" sz="1200" dirty="0">
                          <a:latin typeface="PF BeauSans Pro" panose="02000500000000020004" pitchFamily="2" charset="0"/>
                        </a:rPr>
                        <a:t> </a:t>
                      </a:r>
                      <a:r>
                        <a:rPr lang="en-US" sz="1200" dirty="0" err="1">
                          <a:latin typeface="PF BeauSans Pro" panose="02000500000000020004" pitchFamily="2" charset="0"/>
                        </a:rPr>
                        <a:t>tóm</a:t>
                      </a:r>
                      <a:r>
                        <a:rPr lang="en-US" sz="1200" dirty="0">
                          <a:latin typeface="PF BeauSans Pro" panose="02000500000000020004" pitchFamily="2" charset="0"/>
                        </a:rPr>
                        <a:t> </a:t>
                      </a:r>
                      <a:r>
                        <a:rPr lang="en-US" sz="1200" dirty="0" err="1">
                          <a:latin typeface="PF BeauSans Pro" panose="02000500000000020004" pitchFamily="2" charset="0"/>
                        </a:rPr>
                        <a:t>tắt</a:t>
                      </a:r>
                      <a:r>
                        <a:rPr lang="en-US" sz="1200" dirty="0">
                          <a:latin typeface="PF BeauSans Pro" panose="02000500000000020004" pitchFamily="2" charset="0"/>
                        </a:rPr>
                        <a:t> (Quick Summary), </a:t>
                      </a:r>
                      <a:r>
                        <a:rPr lang="en-US" sz="1200" dirty="0" err="1">
                          <a:latin typeface="PF BeauSans Pro" panose="02000500000000020004" pitchFamily="2" charset="0"/>
                        </a:rPr>
                        <a:t>hỏi</a:t>
                      </a:r>
                      <a:r>
                        <a:rPr lang="en-US" sz="1200" dirty="0">
                          <a:latin typeface="PF BeauSans Pro" panose="02000500000000020004" pitchFamily="2" charset="0"/>
                        </a:rPr>
                        <a:t> </a:t>
                      </a:r>
                      <a:r>
                        <a:rPr lang="en-US" sz="1200" dirty="0" err="1">
                          <a:latin typeface="PF BeauSans Pro" panose="02000500000000020004" pitchFamily="2" charset="0"/>
                        </a:rPr>
                        <a:t>đáp</a:t>
                      </a:r>
                      <a:r>
                        <a:rPr lang="en-US" sz="1200" dirty="0">
                          <a:latin typeface="PF BeauSans Pro" panose="02000500000000020004" pitchFamily="2" charset="0"/>
                        </a:rPr>
                        <a:t> (Q&amp;A), </a:t>
                      </a:r>
                      <a:r>
                        <a:rPr lang="en-US" sz="1200" dirty="0" err="1">
                          <a:latin typeface="PF BeauSans Pro" panose="02000500000000020004" pitchFamily="2" charset="0"/>
                        </a:rPr>
                        <a:t>phân</a:t>
                      </a:r>
                      <a:r>
                        <a:rPr lang="en-US" sz="1200" dirty="0">
                          <a:latin typeface="PF BeauSans Pro" panose="02000500000000020004" pitchFamily="2" charset="0"/>
                        </a:rPr>
                        <a:t> </a:t>
                      </a:r>
                      <a:r>
                        <a:rPr lang="en-US" sz="1200" dirty="0" err="1">
                          <a:latin typeface="PF BeauSans Pro" panose="02000500000000020004" pitchFamily="2" charset="0"/>
                        </a:rPr>
                        <a:t>tích</a:t>
                      </a:r>
                      <a:r>
                        <a:rPr lang="en-US" sz="1200" dirty="0">
                          <a:latin typeface="PF BeauSans Pro" panose="02000500000000020004" pitchFamily="2" charset="0"/>
                        </a:rPr>
                        <a:t> (Analyze)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tạo</a:t>
                      </a:r>
                      <a:r>
                        <a:rPr lang="en-US" sz="1200" dirty="0">
                          <a:latin typeface="PF BeauSans Pro" panose="02000500000000020004" pitchFamily="2" charset="0"/>
                        </a:rPr>
                        <a:t> </a:t>
                      </a:r>
                      <a:r>
                        <a:rPr lang="en-US" sz="1200" dirty="0" err="1">
                          <a:latin typeface="PF BeauSans Pro" panose="02000500000000020004" pitchFamily="2" charset="0"/>
                        </a:rPr>
                        <a:t>Dasboard</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hình ảnh tài liệu, PDF, văn bản</a:t>
                      </a:r>
                      <a:r>
                        <a:rPr lang="en-US" sz="1200" dirty="0">
                          <a:latin typeface="PF BeauSans Pro" panose="02000500000000020004" pitchFamily="2" charset="0"/>
                        </a:rPr>
                        <a:t>, </a:t>
                      </a:r>
                      <a:r>
                        <a:rPr lang="en-US" sz="1200" dirty="0" err="1">
                          <a:latin typeface="PF BeauSans Pro" panose="02000500000000020004" pitchFamily="2" charset="0"/>
                        </a:rPr>
                        <a:t>số</a:t>
                      </a:r>
                      <a:r>
                        <a:rPr lang="en-US" sz="1200" dirty="0">
                          <a:latin typeface="PF BeauSans Pro" panose="02000500000000020004" pitchFamily="2" charset="0"/>
                        </a:rPr>
                        <a:t> </a:t>
                      </a:r>
                      <a:r>
                        <a:rPr lang="en-US" sz="1200" dirty="0" err="1">
                          <a:latin typeface="PF BeauSans Pro" panose="02000500000000020004" pitchFamily="2" charset="0"/>
                        </a:rPr>
                        <a:t>liệu</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Kết quả phân tích, tóm tắt, hoặc trích xuất thông tin quan trọng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en-US" sz="1200" dirty="0" err="1">
                          <a:latin typeface="PF BeauSans Pro" panose="02000500000000020004" pitchFamily="2" charset="0"/>
                        </a:rPr>
                        <a:t>Tải</a:t>
                      </a:r>
                      <a:r>
                        <a:rPr lang="en-US" sz="1200" dirty="0">
                          <a:latin typeface="PF BeauSans Pro" panose="02000500000000020004" pitchFamily="2" charset="0"/>
                        </a:rPr>
                        <a:t> </a:t>
                      </a:r>
                      <a:r>
                        <a:rPr lang="en-US" sz="1200" dirty="0" err="1">
                          <a:latin typeface="PF BeauSans Pro" panose="02000500000000020004" pitchFamily="2" charset="0"/>
                        </a:rPr>
                        <a:t>lên</a:t>
                      </a:r>
                      <a:r>
                        <a:rPr lang="en-US" sz="1200" dirty="0">
                          <a:latin typeface="PF BeauSans Pro" panose="02000500000000020004" pitchFamily="2" charset="0"/>
                        </a:rPr>
                        <a:t> </a:t>
                      </a:r>
                      <a:r>
                        <a:rPr lang="en-US" sz="1200" dirty="0" err="1">
                          <a:latin typeface="PF BeauSans Pro" panose="02000500000000020004" pitchFamily="2" charset="0"/>
                        </a:rPr>
                        <a:t>báo</a:t>
                      </a:r>
                      <a:r>
                        <a:rPr lang="en-US" sz="1200" dirty="0">
                          <a:latin typeface="PF BeauSans Pro" panose="02000500000000020004" pitchFamily="2" charset="0"/>
                        </a:rPr>
                        <a:t> </a:t>
                      </a:r>
                      <a:r>
                        <a:rPr lang="en-US" sz="1200" dirty="0" err="1">
                          <a:latin typeface="PF BeauSans Pro" panose="02000500000000020004" pitchFamily="2" charset="0"/>
                        </a:rPr>
                        <a:t>cáo</a:t>
                      </a:r>
                      <a:r>
                        <a:rPr lang="en-US" sz="1200" dirty="0">
                          <a:latin typeface="PF BeauSans Pro" panose="02000500000000020004" pitchFamily="2" charset="0"/>
                        </a:rPr>
                        <a:t> </a:t>
                      </a:r>
                      <a:r>
                        <a:rPr lang="en-US" sz="1200" dirty="0" err="1">
                          <a:latin typeface="PF BeauSans Pro" panose="02000500000000020004" pitchFamily="2" charset="0"/>
                        </a:rPr>
                        <a:t>tài</a:t>
                      </a:r>
                      <a:r>
                        <a:rPr lang="en-US" sz="1200" dirty="0">
                          <a:latin typeface="PF BeauSans Pro" panose="02000500000000020004" pitchFamily="2" charset="0"/>
                        </a:rPr>
                        <a:t> </a:t>
                      </a:r>
                      <a:r>
                        <a:rPr lang="en-US" sz="1200" dirty="0" err="1">
                          <a:latin typeface="PF BeauSans Pro" panose="02000500000000020004" pitchFamily="2" charset="0"/>
                        </a:rPr>
                        <a:t>chính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a:t>
                      </a:r>
                      <a:r>
                        <a:rPr lang="en-US" sz="1200" dirty="0" err="1">
                          <a:latin typeface="PF BeauSans Pro" panose="02000500000000020004" pitchFamily="2" charset="0"/>
                        </a:rPr>
                        <a:t>óm</a:t>
                      </a:r>
                      <a:r>
                        <a:rPr lang="en-US" sz="1200" dirty="0">
                          <a:latin typeface="PF BeauSans Pro" panose="02000500000000020004" pitchFamily="2" charset="0"/>
                        </a:rPr>
                        <a:t> </a:t>
                      </a:r>
                      <a:r>
                        <a:rPr lang="en-US" sz="1200" dirty="0" err="1">
                          <a:latin typeface="PF BeauSans Pro" panose="02000500000000020004" pitchFamily="2" charset="0"/>
                        </a:rPr>
                        <a:t>tắt</a:t>
                      </a:r>
                      <a:r>
                        <a:rPr lang="vi-VN" sz="1200" dirty="0">
                          <a:latin typeface="PF BeauSans Pro" panose="02000500000000020004" pitchFamily="2" charset="0"/>
                        </a:rPr>
                        <a:t> thông tin quan trọng từ báo cáo tài chính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Tree>
    <p:extLst>
      <p:ext uri="{BB962C8B-B14F-4D97-AF65-F5344CB8AC3E}">
        <p14:creationId xmlns:p14="http://schemas.microsoft.com/office/powerpoint/2010/main" val="3634399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tác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và</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giao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diện</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aphicFrame>
        <p:nvGraphicFramePr>
          <p:cNvPr id="2" name="Table 4">
            <a:extLst>
              <a:ext uri="{FF2B5EF4-FFF2-40B4-BE49-F238E27FC236}">
                <a16:creationId xmlns:a16="http://schemas.microsoft.com/office/drawing/2014/main" id="{633D84CA-3944-5623-F644-C8715056BB43}"/>
              </a:ext>
            </a:extLst>
          </p:cNvPr>
          <p:cNvGraphicFramePr>
            <a:graphicFrameLocks noGrp="1"/>
          </p:cNvGraphicFramePr>
          <p:nvPr>
            <p:extLst>
              <p:ext uri="{D42A27DB-BD31-4B8C-83A1-F6EECF244321}">
                <p14:modId xmlns:p14="http://schemas.microsoft.com/office/powerpoint/2010/main" val="3303625605"/>
              </p:ext>
            </p:extLst>
          </p:nvPr>
        </p:nvGraphicFramePr>
        <p:xfrm>
          <a:off x="511206" y="1220179"/>
          <a:ext cx="11231028" cy="4804531"/>
        </p:xfrm>
        <a:graphic>
          <a:graphicData uri="http://schemas.openxmlformats.org/drawingml/2006/table">
            <a:tbl>
              <a:tblPr firstRow="1" bandRow="1">
                <a:tableStyleId>{5C22544A-7EE6-4342-B048-85BDC9FD1C3A}</a:tableStyleId>
              </a:tblPr>
              <a:tblGrid>
                <a:gridCol w="720694">
                  <a:extLst>
                    <a:ext uri="{9D8B030D-6E8A-4147-A177-3AD203B41FA5}">
                      <a16:colId xmlns:a16="http://schemas.microsoft.com/office/drawing/2014/main" val="88551048"/>
                    </a:ext>
                  </a:extLst>
                </a:gridCol>
                <a:gridCol w="1092200">
                  <a:extLst>
                    <a:ext uri="{9D8B030D-6E8A-4147-A177-3AD203B41FA5}">
                      <a16:colId xmlns:a16="http://schemas.microsoft.com/office/drawing/2014/main" val="1789346352"/>
                    </a:ext>
                  </a:extLst>
                </a:gridCol>
                <a:gridCol w="952500">
                  <a:extLst>
                    <a:ext uri="{9D8B030D-6E8A-4147-A177-3AD203B41FA5}">
                      <a16:colId xmlns:a16="http://schemas.microsoft.com/office/drawing/2014/main" val="2623302553"/>
                    </a:ext>
                  </a:extLst>
                </a:gridCol>
                <a:gridCol w="3251200">
                  <a:extLst>
                    <a:ext uri="{9D8B030D-6E8A-4147-A177-3AD203B41FA5}">
                      <a16:colId xmlns:a16="http://schemas.microsoft.com/office/drawing/2014/main" val="2180679147"/>
                    </a:ext>
                  </a:extLst>
                </a:gridCol>
                <a:gridCol w="914400">
                  <a:extLst>
                    <a:ext uri="{9D8B030D-6E8A-4147-A177-3AD203B41FA5}">
                      <a16:colId xmlns:a16="http://schemas.microsoft.com/office/drawing/2014/main" val="302951973"/>
                    </a:ext>
                  </a:extLst>
                </a:gridCol>
                <a:gridCol w="1193800">
                  <a:extLst>
                    <a:ext uri="{9D8B030D-6E8A-4147-A177-3AD203B41FA5}">
                      <a16:colId xmlns:a16="http://schemas.microsoft.com/office/drawing/2014/main" val="382007367"/>
                    </a:ext>
                  </a:extLst>
                </a:gridCol>
                <a:gridCol w="2019300">
                  <a:extLst>
                    <a:ext uri="{9D8B030D-6E8A-4147-A177-3AD203B41FA5}">
                      <a16:colId xmlns:a16="http://schemas.microsoft.com/office/drawing/2014/main" val="1320028950"/>
                    </a:ext>
                  </a:extLst>
                </a:gridCol>
                <a:gridCol w="1086934">
                  <a:extLst>
                    <a:ext uri="{9D8B030D-6E8A-4147-A177-3AD203B41FA5}">
                      <a16:colId xmlns:a16="http://schemas.microsoft.com/office/drawing/2014/main" val="3165210314"/>
                    </a:ext>
                  </a:extLst>
                </a:gridCol>
              </a:tblGrid>
              <a:tr h="525546">
                <a:tc rowSpan="2">
                  <a:txBody>
                    <a:bodyPr/>
                    <a:lstStyle/>
                    <a:p>
                      <a:pPr algn="ctr"/>
                      <a:r>
                        <a:rPr lang="en-US" sz="1200" dirty="0" err="1">
                          <a:latin typeface="FS Magistral Bold" panose="020B0804030204080304" pitchFamily="34" charset="0"/>
                        </a:rPr>
                        <a:t>Nhóm</a:t>
                      </a:r>
                      <a:r>
                        <a:rPr lang="en-US" sz="1200" dirty="0">
                          <a:latin typeface="FS Magistral Bold" panose="020B0804030204080304" pitchFamily="34" charset="0"/>
                        </a:rPr>
                        <a:t> </a:t>
                      </a: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Kênh triển khai</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Giao diện</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gridSpan="2">
                  <a:txBody>
                    <a:bodyPr/>
                    <a:lstStyle/>
                    <a:p>
                      <a:pPr algn="ctr"/>
                      <a:r>
                        <a:rPr lang="en-US" sz="1200">
                          <a:latin typeface="FS Magistral Bold" panose="020B0804030204080304" pitchFamily="34" charset="0"/>
                        </a:rPr>
                        <a:t>Phương thức tương tác</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02929"/>
                    </a:solidFill>
                  </a:tcPr>
                </a:tc>
                <a:tc h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Ví</a:t>
                      </a:r>
                      <a:r>
                        <a:rPr lang="en-US" sz="1200" dirty="0">
                          <a:latin typeface="FS Magistral Bold" panose="020B0804030204080304" pitchFamily="34" charset="0"/>
                        </a:rPr>
                        <a:t> </a:t>
                      </a:r>
                      <a:r>
                        <a:rPr lang="en-US" sz="1200" dirty="0" err="1">
                          <a:latin typeface="FS Magistral Bold" panose="020B0804030204080304" pitchFamily="34" charset="0"/>
                        </a:rPr>
                        <a:t>dụ</a:t>
                      </a:r>
                      <a:r>
                        <a:rPr lang="en-US" sz="1200" dirty="0">
                          <a:latin typeface="FS Magistral Bold" panose="020B0804030204080304" pitchFamily="34" charset="0"/>
                        </a:rPr>
                        <a:t> Input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Ví dụ Output</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439914">
                <a:tc vMerge="1">
                  <a:txBody>
                    <a:bodyPr/>
                    <a:lstStyle/>
                    <a:p>
                      <a:pPr algn="ct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Input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Output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384761073"/>
                  </a:ext>
                </a:extLst>
              </a:tr>
              <a:tr h="1341316">
                <a:tc rowSpan="3">
                  <a:txBody>
                    <a:bodyPr/>
                    <a:lstStyle/>
                    <a:p>
                      <a:pPr algn="ct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Sửa</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Tuỳ</a:t>
                      </a:r>
                      <a:r>
                        <a:rPr lang="en-US" sz="1200" dirty="0">
                          <a:latin typeface="PF BeauSans Pro" panose="02000500000000020004" pitchFamily="2" charset="0"/>
                        </a:rPr>
                        <a:t> </a:t>
                      </a:r>
                      <a:r>
                        <a:rPr lang="en-US" sz="1200" dirty="0" err="1">
                          <a:latin typeface="PF BeauSans Pro" panose="02000500000000020004" pitchFamily="2" charset="0"/>
                        </a:rPr>
                        <a:t>Chỉnh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C</a:t>
                      </a:r>
                      <a:r>
                        <a:rPr lang="vi-VN" sz="1200" dirty="0">
                          <a:latin typeface="PF BeauSans Pro" panose="02000500000000020004" pitchFamily="2" charset="0"/>
                        </a:rPr>
                        <a:t>hỉnh sửa</a:t>
                      </a:r>
                      <a:r>
                        <a:rPr lang="en-US" sz="1200" dirty="0">
                          <a:latin typeface="PF BeauSans Pro" panose="02000500000000020004" pitchFamily="2" charset="0"/>
                        </a:rPr>
                        <a:t> </a:t>
                      </a:r>
                      <a:r>
                        <a:rPr lang="vi-VN" sz="1200" dirty="0">
                          <a:latin typeface="PF BeauSans Pro" panose="02000500000000020004" pitchFamily="2" charset="0"/>
                        </a:rPr>
                        <a:t>âm nhạc, giọng nói</a:t>
                      </a:r>
                      <a:r>
                        <a:rPr lang="en-US" sz="1200" dirty="0">
                          <a:latin typeface="PF BeauSans Pro" panose="02000500000000020004" pitchFamily="2" charset="0"/>
                        </a:rPr>
                        <a:t>, voice-over </a:t>
                      </a:r>
                      <a:r>
                        <a:rPr lang="en-US" sz="1200" dirty="0" err="1">
                          <a:latin typeface="PF BeauSans Pro" panose="02000500000000020004" pitchFamily="2" charset="0"/>
                        </a:rPr>
                        <a:t>và</a:t>
                      </a:r>
                      <a:r>
                        <a:rPr lang="en-US" sz="1200" dirty="0">
                          <a:latin typeface="PF BeauSans Pro" panose="02000500000000020004" pitchFamily="2" charset="0"/>
                        </a:rPr>
                        <a:t> video</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vi-VN" sz="1200" dirty="0">
                          <a:latin typeface="PF BeauSans Pro" panose="02000500000000020004" pitchFamily="2" charset="0"/>
                        </a:rPr>
                        <a:t>Dạng editor chuyên dụng có thể chỉnh sửa từng lớp (layer) như âm thanh, hình ảnh, phụ đề</a:t>
                      </a:r>
                    </a:p>
                    <a:p>
                      <a:pPr marL="171450" indent="-171450" algn="l">
                        <a:buFont typeface="PF BeauSans Pro" panose="02000500000000020004" pitchFamily="2" charset="0"/>
                        <a:buChar char="–"/>
                      </a:pPr>
                      <a:r>
                        <a:rPr lang="vi-VN" sz="1200" dirty="0">
                          <a:latin typeface="PF BeauSans Pro" panose="02000500000000020004" pitchFamily="2" charset="0"/>
                        </a:rPr>
                        <a:t>Thư viện tích hợp với các hiệu ứng âm thanh (ví dụ: robotic, reverb) và các tùy chọn tùy chỉnh sâu</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file audio</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File </a:t>
                      </a:r>
                      <a:r>
                        <a:rPr lang="en-US" sz="1200" dirty="0">
                          <a:latin typeface="PF BeauSans Pro" panose="02000500000000020004" pitchFamily="2" charset="0"/>
                        </a:rPr>
                        <a:t>audio</a:t>
                      </a:r>
                      <a:r>
                        <a:rPr lang="vi-VN" sz="1200" dirty="0">
                          <a:latin typeface="PF BeauSans Pro" panose="02000500000000020004" pitchFamily="2" charset="0"/>
                        </a:rPr>
                        <a:t> đã chỉnh sửa với chất lượng âm thanh tốt hơ</a:t>
                      </a:r>
                      <a:r>
                        <a:rPr lang="en-US" sz="1200" dirty="0">
                          <a:latin typeface="PF BeauSans Pro" panose="02000500000000020004" pitchFamily="2" charset="0"/>
                        </a:rPr>
                        <a:t>n</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en-US" sz="1200" dirty="0">
                          <a:latin typeface="PF BeauSans Pro" panose="02000500000000020004" pitchFamily="2" charset="0"/>
                        </a:rPr>
                        <a:t>- </a:t>
                      </a:r>
                      <a:r>
                        <a:rPr lang="vi-VN" sz="1200" dirty="0">
                          <a:latin typeface="PF BeauSans Pro" panose="02000500000000020004" pitchFamily="2" charset="0"/>
                        </a:rPr>
                        <a:t>Tải lên file</a:t>
                      </a:r>
                      <a:r>
                        <a:rPr lang="en-US" sz="1200" dirty="0">
                          <a:latin typeface="PF BeauSans Pro" panose="02000500000000020004" pitchFamily="2" charset="0"/>
                        </a:rPr>
                        <a:t> audio </a:t>
                      </a:r>
                      <a:r>
                        <a:rPr lang="en-US" sz="1200" dirty="0" err="1">
                          <a:latin typeface="PF BeauSans Pro" panose="02000500000000020004" pitchFamily="2" charset="0"/>
                        </a:rPr>
                        <a:t>gốc</a:t>
                      </a:r>
                      <a:br>
                        <a:rPr lang="en-US" sz="1200" dirty="0">
                          <a:latin typeface="PF BeauSans Pro" panose="02000500000000020004" pitchFamily="2" charset="0"/>
                        </a:rPr>
                      </a:b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âm</a:t>
                      </a:r>
                      <a:r>
                        <a:rPr lang="en-US" sz="1200" dirty="0">
                          <a:latin typeface="PF BeauSans Pro" panose="02000500000000020004" pitchFamily="2" charset="0"/>
                        </a:rPr>
                        <a:t> </a:t>
                      </a:r>
                      <a:r>
                        <a:rPr lang="en-US" sz="1200" dirty="0" err="1">
                          <a:latin typeface="PF BeauSans Pro" panose="02000500000000020004" pitchFamily="2" charset="0"/>
                        </a:rPr>
                        <a:t>thanh</a:t>
                      </a:r>
                      <a:r>
                        <a:rPr lang="en-US" sz="1200" dirty="0">
                          <a:latin typeface="PF BeauSans Pro" panose="02000500000000020004" pitchFamily="2" charset="0"/>
                        </a:rPr>
                        <a:t>: ‘Robotic’</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File audio </a:t>
                      </a:r>
                      <a:r>
                        <a:rPr lang="en-US" sz="1200" dirty="0" err="1">
                          <a:latin typeface="PF BeauSans Pro" panose="02000500000000020004" pitchFamily="2" charset="0"/>
                        </a:rPr>
                        <a:t>đã</a:t>
                      </a:r>
                      <a:r>
                        <a:rPr lang="en-US" sz="1200" dirty="0">
                          <a:latin typeface="PF BeauSans Pro" panose="02000500000000020004" pitchFamily="2" charset="0"/>
                        </a:rPr>
                        <a:t> </a:t>
                      </a:r>
                      <a:r>
                        <a:rPr lang="en-US" sz="1200" dirty="0" err="1">
                          <a:latin typeface="PF BeauSans Pro" panose="02000500000000020004" pitchFamily="2" charset="0"/>
                        </a:rPr>
                        <a:t>được</a:t>
                      </a:r>
                      <a:r>
                        <a:rPr lang="en-US" sz="1200" dirty="0">
                          <a:latin typeface="PF BeauSans Pro" panose="02000500000000020004" pitchFamily="2" charset="0"/>
                        </a:rPr>
                        <a:t> </a:t>
                      </a:r>
                      <a:r>
                        <a:rPr lang="en-US" sz="1200" dirty="0" err="1">
                          <a:latin typeface="PF BeauSans Pro" panose="02000500000000020004" pitchFamily="2" charset="0"/>
                        </a:rPr>
                        <a:t>thêm</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1226517">
                <a:tc vMerge="1">
                  <a:txBody>
                    <a:bodyPr/>
                    <a:lstStyle/>
                    <a:p>
                      <a:pPr algn="ctr"/>
                      <a:endParaRPr lang="en-US" sz="120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video custom,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nội</a:t>
                      </a:r>
                      <a:r>
                        <a:rPr lang="en-US" sz="1200" dirty="0">
                          <a:latin typeface="PF BeauSans Pro" panose="02000500000000020004" pitchFamily="2" charset="0"/>
                        </a:rPr>
                        <a:t> dung </a:t>
                      </a:r>
                      <a:r>
                        <a:rPr lang="en-US" sz="1200" dirty="0" err="1">
                          <a:latin typeface="PF BeauSans Pro" panose="02000500000000020004" pitchFamily="2" charset="0"/>
                        </a:rPr>
                        <a:t>cá</a:t>
                      </a:r>
                      <a:r>
                        <a:rPr lang="en-US" sz="1200" dirty="0">
                          <a:latin typeface="PF BeauSans Pro" panose="02000500000000020004" pitchFamily="2" charset="0"/>
                        </a:rPr>
                        <a:t> </a:t>
                      </a:r>
                      <a:r>
                        <a:rPr lang="en-US" sz="1200" dirty="0" err="1">
                          <a:latin typeface="PF BeauSans Pro" panose="02000500000000020004" pitchFamily="2" charset="0"/>
                        </a:rPr>
                        <a:t>nhân</a:t>
                      </a:r>
                      <a:r>
                        <a:rPr lang="en-US" sz="1200" dirty="0">
                          <a:latin typeface="PF BeauSans Pro" panose="02000500000000020004" pitchFamily="2" charset="0"/>
                        </a:rPr>
                        <a:t> </a:t>
                      </a:r>
                      <a:r>
                        <a:rPr lang="en-US" sz="1200" dirty="0" err="1">
                          <a:latin typeface="PF BeauSans Pro" panose="02000500000000020004" pitchFamily="2" charset="0"/>
                        </a:rPr>
                        <a:t>hóa</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vi-VN" sz="1200" dirty="0">
                          <a:latin typeface="PF BeauSans Pro" panose="02000500000000020004" pitchFamily="2" charset="0"/>
                        </a:rPr>
                        <a:t>Giao diện editor cho phép tùy chỉnh sâu từng yếu tố trong video: thay đổi màu sắc, hiệu ứng, chèn hình ảnh hoặc văn bản</a:t>
                      </a:r>
                    </a:p>
                    <a:p>
                      <a:pPr marL="171450" indent="-171450" algn="l">
                        <a:buFont typeface="PF BeauSans Pro" panose="02000500000000020004" pitchFamily="2" charset="0"/>
                        <a:buChar char="–"/>
                      </a:pPr>
                      <a:r>
                        <a:rPr lang="en-US" sz="1200" dirty="0">
                          <a:latin typeface="PF BeauSans Pro" panose="02000500000000020004" pitchFamily="2" charset="0"/>
                        </a:rPr>
                        <a:t>T</a:t>
                      </a:r>
                      <a:r>
                        <a:rPr lang="vi-VN" sz="1200" dirty="0">
                          <a:latin typeface="PF BeauSans Pro" panose="02000500000000020004" pitchFamily="2" charset="0"/>
                        </a:rPr>
                        <a:t>ính năng preview và xuất bản ngay trong giao diện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Tải</a:t>
                      </a:r>
                      <a:r>
                        <a:rPr lang="en-US" sz="1200" dirty="0">
                          <a:latin typeface="PF BeauSans Pro" panose="02000500000000020004" pitchFamily="2" charset="0"/>
                        </a:rPr>
                        <a:t> </a:t>
                      </a:r>
                      <a:r>
                        <a:rPr lang="en-US" sz="1200" dirty="0" err="1">
                          <a:latin typeface="PF BeauSans Pro" panose="02000500000000020004" pitchFamily="2" charset="0"/>
                        </a:rPr>
                        <a:t>lên</a:t>
                      </a:r>
                      <a:r>
                        <a:rPr lang="en-US" sz="1200" dirty="0">
                          <a:latin typeface="PF BeauSans Pro" panose="02000500000000020004" pitchFamily="2" charset="0"/>
                        </a:rPr>
                        <a:t> v</a:t>
                      </a:r>
                      <a:r>
                        <a:rPr lang="vi-VN" sz="1200" dirty="0">
                          <a:latin typeface="PF BeauSans Pro" panose="02000500000000020004" pitchFamily="2" charset="0"/>
                        </a:rPr>
                        <a:t>ideo, hình ảnh, giọng nói, văn bản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Video hoặc hình ảnh chỉnh sửa, nội dung cá nhân hóa</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Tx/>
                        <a:buChar char="-"/>
                      </a:pPr>
                      <a:r>
                        <a:rPr lang="en-US" sz="1200" dirty="0" err="1">
                          <a:latin typeface="PF BeauSans Pro" panose="02000500000000020004" pitchFamily="2" charset="0"/>
                        </a:rPr>
                        <a:t>Tải</a:t>
                      </a:r>
                      <a:r>
                        <a:rPr lang="en-US" sz="1200" dirty="0">
                          <a:latin typeface="PF BeauSans Pro" panose="02000500000000020004" pitchFamily="2" charset="0"/>
                        </a:rPr>
                        <a:t> </a:t>
                      </a:r>
                      <a:r>
                        <a:rPr lang="en-US" sz="1200" dirty="0" err="1">
                          <a:latin typeface="PF BeauSans Pro" panose="02000500000000020004" pitchFamily="2" charset="0"/>
                        </a:rPr>
                        <a:t>lên</a:t>
                      </a:r>
                      <a:r>
                        <a:rPr lang="en-US" sz="1200" dirty="0">
                          <a:latin typeface="PF BeauSans Pro" panose="02000500000000020004" pitchFamily="2" charset="0"/>
                        </a:rPr>
                        <a:t> video </a:t>
                      </a:r>
                      <a:r>
                        <a:rPr lang="en-US" sz="1200" dirty="0" err="1">
                          <a:latin typeface="PF BeauSans Pro" panose="02000500000000020004" pitchFamily="2" charset="0"/>
                        </a:rPr>
                        <a:t>quảng</a:t>
                      </a:r>
                      <a:r>
                        <a:rPr lang="en-US" sz="1200" dirty="0">
                          <a:latin typeface="PF BeauSans Pro" panose="02000500000000020004" pitchFamily="2" charset="0"/>
                        </a:rPr>
                        <a:t> </a:t>
                      </a:r>
                      <a:r>
                        <a:rPr lang="en-US" sz="1200" dirty="0" err="1">
                          <a:latin typeface="PF BeauSans Pro" panose="02000500000000020004" pitchFamily="2" charset="0"/>
                        </a:rPr>
                        <a:t>cáo</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 A</a:t>
                      </a:r>
                    </a:p>
                    <a:p>
                      <a:pPr marL="171450" indent="-171450" algn="l">
                        <a:buFontTx/>
                        <a:buChar char="-"/>
                      </a:pPr>
                      <a:r>
                        <a:rPr lang="en-US" sz="1200" dirty="0" err="1">
                          <a:latin typeface="PF BeauSans Pro" panose="02000500000000020004" pitchFamily="2" charset="0"/>
                        </a:rPr>
                        <a:t>Tuỳ</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Thêm</a:t>
                      </a:r>
                      <a:r>
                        <a:rPr lang="en-US" sz="1200" dirty="0">
                          <a:latin typeface="PF BeauSans Pro" panose="02000500000000020004" pitchFamily="2" charset="0"/>
                        </a:rPr>
                        <a:t> </a:t>
                      </a:r>
                      <a:r>
                        <a:rPr lang="en-US" sz="1200" dirty="0" err="1">
                          <a:latin typeface="PF BeauSans Pro" panose="02000500000000020004" pitchFamily="2" charset="0"/>
                        </a:rPr>
                        <a:t>thuyết</a:t>
                      </a:r>
                      <a:r>
                        <a:rPr lang="en-US" sz="1200" dirty="0">
                          <a:latin typeface="PF BeauSans Pro" panose="02000500000000020004" pitchFamily="2" charset="0"/>
                        </a:rPr>
                        <a:t> </a:t>
                      </a:r>
                      <a:r>
                        <a:rPr lang="en-US" sz="1200" dirty="0" err="1">
                          <a:latin typeface="PF BeauSans Pro" panose="02000500000000020004" pitchFamily="2" charset="0"/>
                        </a:rPr>
                        <a:t>minh</a:t>
                      </a:r>
                      <a:r>
                        <a:rPr lang="en-US" sz="1200" dirty="0">
                          <a:latin typeface="PF BeauSans Pro" panose="02000500000000020004" pitchFamily="2" charset="0"/>
                        </a:rPr>
                        <a:t>’</a:t>
                      </a:r>
                    </a:p>
                    <a:p>
                      <a:pPr marL="171450" indent="-171450" algn="l">
                        <a:buFontTx/>
                        <a:buChar char="-"/>
                      </a:pPr>
                      <a:r>
                        <a:rPr lang="en-US" sz="1200" dirty="0" err="1">
                          <a:latin typeface="PF BeauSans Pro" panose="02000500000000020004" pitchFamily="2" charset="0"/>
                        </a:rPr>
                        <a:t>Tuỳ</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đối</a:t>
                      </a:r>
                      <a:r>
                        <a:rPr lang="en-US" sz="1200" dirty="0">
                          <a:latin typeface="PF BeauSans Pro" panose="02000500000000020004" pitchFamily="2" charset="0"/>
                        </a:rPr>
                        <a:t> </a:t>
                      </a:r>
                      <a:r>
                        <a:rPr lang="en-US" sz="1200" dirty="0" err="1">
                          <a:latin typeface="PF BeauSans Pro" panose="02000500000000020004" pitchFamily="2" charset="0"/>
                        </a:rPr>
                        <a:t>tượng</a:t>
                      </a:r>
                      <a:r>
                        <a:rPr lang="en-US" sz="1200" dirty="0">
                          <a:latin typeface="PF BeauSans Pro" panose="02000500000000020004" pitchFamily="2" charset="0"/>
                        </a:rPr>
                        <a:t>: ‘</a:t>
                      </a:r>
                      <a:r>
                        <a:rPr lang="en-US" sz="1200" dirty="0" err="1">
                          <a:latin typeface="PF BeauSans Pro" panose="02000500000000020004" pitchFamily="2" charset="0"/>
                        </a:rPr>
                        <a:t>Xoay</a:t>
                      </a:r>
                      <a:r>
                        <a:rPr lang="en-US" sz="1200" dirty="0">
                          <a:latin typeface="PF BeauSans Pro" panose="02000500000000020004" pitchFamily="2" charset="0"/>
                        </a:rPr>
                        <a:t> </a:t>
                      </a:r>
                      <a:r>
                        <a:rPr lang="en-US" sz="1200" dirty="0" err="1">
                          <a:latin typeface="PF BeauSans Pro" panose="02000500000000020004" pitchFamily="2" charset="0"/>
                        </a:rPr>
                        <a:t>ngang</a:t>
                      </a:r>
                      <a:r>
                        <a:rPr lang="en-US" sz="1200" dirty="0">
                          <a:latin typeface="PF BeauSans Pro" panose="02000500000000020004" pitchFamily="2" charset="0"/>
                        </a:rPr>
                        <a:t>’</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Video quảng cáo với</a:t>
                      </a:r>
                      <a:r>
                        <a:rPr lang="en-US" sz="1200" dirty="0">
                          <a:latin typeface="PF BeauSans Pro" panose="02000500000000020004" pitchFamily="2" charset="0"/>
                        </a:rPr>
                        <a:t> </a:t>
                      </a:r>
                      <a:r>
                        <a:rPr lang="en-US" sz="1200" dirty="0" err="1">
                          <a:latin typeface="PF BeauSans Pro" panose="02000500000000020004" pitchFamily="2" charset="0"/>
                        </a:rPr>
                        <a:t>thuyết</a:t>
                      </a:r>
                      <a:r>
                        <a:rPr lang="en-US" sz="1200" dirty="0">
                          <a:latin typeface="PF BeauSans Pro" panose="02000500000000020004" pitchFamily="2" charset="0"/>
                        </a:rPr>
                        <a:t> </a:t>
                      </a:r>
                      <a:r>
                        <a:rPr lang="en-US" sz="1200" dirty="0" err="1">
                          <a:latin typeface="PF BeauSans Pro" panose="02000500000000020004" pitchFamily="2" charset="0"/>
                        </a:rPr>
                        <a:t>minh</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sự</a:t>
                      </a:r>
                      <a:r>
                        <a:rPr lang="en-US" sz="1200" dirty="0">
                          <a:latin typeface="PF BeauSans Pro" panose="02000500000000020004" pitchFamily="2" charset="0"/>
                        </a:rPr>
                        <a:t> </a:t>
                      </a:r>
                      <a:r>
                        <a:rPr lang="en-US" sz="1200" dirty="0" err="1">
                          <a:latin typeface="PF BeauSans Pro" panose="02000500000000020004" pitchFamily="2" charset="0"/>
                        </a:rPr>
                        <a:t>cá</a:t>
                      </a:r>
                      <a:r>
                        <a:rPr lang="en-US" sz="1200" dirty="0">
                          <a:latin typeface="PF BeauSans Pro" panose="02000500000000020004" pitchFamily="2" charset="0"/>
                        </a:rPr>
                        <a:t> </a:t>
                      </a:r>
                      <a:r>
                        <a:rPr lang="en-US" sz="1200" dirty="0" err="1">
                          <a:latin typeface="PF BeauSans Pro" panose="02000500000000020004" pitchFamily="2" charset="0"/>
                        </a:rPr>
                        <a:t>nhân</a:t>
                      </a:r>
                      <a:r>
                        <a:rPr lang="en-US" sz="1200" dirty="0">
                          <a:latin typeface="PF BeauSans Pro" panose="02000500000000020004" pitchFamily="2" charset="0"/>
                        </a:rPr>
                        <a:t> </a:t>
                      </a:r>
                      <a:r>
                        <a:rPr lang="en-US" sz="1200" dirty="0" err="1">
                          <a:latin typeface="PF BeauSans Pro" panose="02000500000000020004" pitchFamily="2" charset="0"/>
                        </a:rPr>
                        <a:t>hoá</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1271238">
                <a:tc vMerge="1">
                  <a:txBody>
                    <a:bodyPr/>
                    <a:lstStyle/>
                    <a:p>
                      <a:pPr algn="ct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Thêm, sửa, xóa đối tượng trong hình ảnh/video</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vi-VN" sz="1200" dirty="0">
                          <a:latin typeface="PF BeauSans Pro" panose="02000500000000020004" pitchFamily="2" charset="0"/>
                        </a:rPr>
                        <a:t>Công cụ chỉnh sửa đối tượng với các tùy chọn tự động nhận diện và xóa bỏ đối tượng cụ thể.</a:t>
                      </a:r>
                    </a:p>
                    <a:p>
                      <a:pPr marL="171450" indent="-171450" algn="l">
                        <a:buFont typeface="PF BeauSans Pro" panose="02000500000000020004" pitchFamily="2" charset="0"/>
                        <a:buChar char="–"/>
                      </a:pPr>
                      <a:r>
                        <a:rPr lang="en-US" sz="1200" dirty="0">
                          <a:latin typeface="PF BeauSans Pro" panose="02000500000000020004" pitchFamily="2" charset="0"/>
                        </a:rPr>
                        <a:t>C</a:t>
                      </a:r>
                      <a:r>
                        <a:rPr lang="vi-VN" sz="1200" dirty="0">
                          <a:latin typeface="PF BeauSans Pro" panose="02000500000000020004" pitchFamily="2" charset="0"/>
                        </a:rPr>
                        <a:t>ho phép khoanh vùng trực tiếp trên hình ảnh/video để chỉnh sửa</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Hình ảnh, video, đối tượng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Hình ảnh hoặc video chỉnh sửa với đối tượng thay đổi</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en-US" sz="1200" dirty="0">
                          <a:latin typeface="PF BeauSans Pro" panose="02000500000000020004" pitchFamily="2" charset="0"/>
                        </a:rPr>
                        <a:t>- </a:t>
                      </a:r>
                      <a:r>
                        <a:rPr lang="en-US" sz="1200" dirty="0" err="1">
                          <a:latin typeface="PF BeauSans Pro" panose="02000500000000020004" pitchFamily="2" charset="0"/>
                        </a:rPr>
                        <a:t>Tải</a:t>
                      </a:r>
                      <a:r>
                        <a:rPr lang="en-US" sz="1200" dirty="0">
                          <a:latin typeface="PF BeauSans Pro" panose="02000500000000020004" pitchFamily="2" charset="0"/>
                        </a:rPr>
                        <a:t> </a:t>
                      </a:r>
                      <a:r>
                        <a:rPr lang="en-US" sz="1200" dirty="0" err="1">
                          <a:latin typeface="PF BeauSans Pro" panose="02000500000000020004" pitchFamily="2" charset="0"/>
                        </a:rPr>
                        <a:t>lên</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br>
                        <a:rPr lang="en-US" sz="1200" dirty="0">
                          <a:latin typeface="PF BeauSans Pro" panose="02000500000000020004" pitchFamily="2" charset="0"/>
                        </a:rPr>
                      </a:br>
                      <a:r>
                        <a:rPr lang="en-US" sz="1200" dirty="0">
                          <a:latin typeface="PF BeauSans Pro" panose="02000500000000020004" pitchFamily="2" charset="0"/>
                        </a:rPr>
                        <a:t>- </a:t>
                      </a:r>
                      <a:r>
                        <a:rPr lang="en-US" sz="1200" dirty="0" err="1">
                          <a:latin typeface="PF BeauSans Pro" panose="02000500000000020004" pitchFamily="2" charset="0"/>
                        </a:rPr>
                        <a:t>Tuỳ</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đối</a:t>
                      </a:r>
                      <a:r>
                        <a:rPr lang="en-US" sz="1200" dirty="0">
                          <a:latin typeface="PF BeauSans Pro" panose="02000500000000020004" pitchFamily="2" charset="0"/>
                        </a:rPr>
                        <a:t> </a:t>
                      </a:r>
                      <a:r>
                        <a:rPr lang="en-US" sz="1200" dirty="0" err="1">
                          <a:latin typeface="PF BeauSans Pro" panose="02000500000000020004" pitchFamily="2" charset="0"/>
                        </a:rPr>
                        <a:t>tượng</a:t>
                      </a:r>
                      <a:r>
                        <a:rPr lang="en-US" sz="1200" dirty="0">
                          <a:latin typeface="PF BeauSans Pro" panose="02000500000000020004" pitchFamily="2" charset="0"/>
                        </a:rPr>
                        <a:t>: ‘</a:t>
                      </a:r>
                      <a:r>
                        <a:rPr lang="en-US" sz="1200" dirty="0" err="1">
                          <a:latin typeface="PF BeauSans Pro" panose="02000500000000020004" pitchFamily="2" charset="0"/>
                        </a:rPr>
                        <a:t>Xoá</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người</a:t>
                      </a:r>
                      <a:r>
                        <a:rPr lang="en-US" sz="1200" dirty="0">
                          <a:latin typeface="PF BeauSans Pro" panose="02000500000000020004" pitchFamily="2" charset="0"/>
                        </a:rPr>
                        <a:t>’</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Hình ảnh sản phẩm với đối tượng</a:t>
                      </a:r>
                      <a:r>
                        <a:rPr lang="en-US" sz="1200" dirty="0">
                          <a:latin typeface="PF BeauSans Pro" panose="02000500000000020004" pitchFamily="2" charset="0"/>
                        </a:rPr>
                        <a:t> </a:t>
                      </a:r>
                      <a:r>
                        <a:rPr lang="en-US" sz="1200" dirty="0" err="1">
                          <a:latin typeface="PF BeauSans Pro" panose="02000500000000020004" pitchFamily="2" charset="0"/>
                        </a:rPr>
                        <a:t>đã</a:t>
                      </a:r>
                      <a:r>
                        <a:rPr lang="en-US" sz="1200" dirty="0">
                          <a:latin typeface="PF BeauSans Pro" panose="02000500000000020004" pitchFamily="2" charset="0"/>
                        </a:rPr>
                        <a:t> </a:t>
                      </a:r>
                      <a:r>
                        <a:rPr lang="en-US" sz="1200" dirty="0" err="1">
                          <a:latin typeface="PF BeauSans Pro" panose="02000500000000020004" pitchFamily="2" charset="0"/>
                        </a:rPr>
                        <a:t>được</a:t>
                      </a:r>
                      <a:r>
                        <a:rPr lang="vi-VN" sz="1200" dirty="0">
                          <a:latin typeface="PF BeauSans Pro" panose="02000500000000020004" pitchFamily="2" charset="0"/>
                        </a:rPr>
                        <a:t> </a:t>
                      </a:r>
                      <a:r>
                        <a:rPr lang="en-US" sz="1200" dirty="0" err="1">
                          <a:latin typeface="PF BeauSans Pro" panose="02000500000000020004" pitchFamily="2" charset="0"/>
                        </a:rPr>
                        <a:t>xoá</a:t>
                      </a:r>
                      <a:r>
                        <a:rPr lang="en-US" sz="1200" dirty="0">
                          <a:latin typeface="PF BeauSans Pro" panose="02000500000000020004" pitchFamily="2" charset="0"/>
                        </a:rPr>
                        <a:t> </a:t>
                      </a:r>
                      <a:r>
                        <a:rPr lang="en-US" sz="1200" dirty="0" err="1">
                          <a:latin typeface="PF BeauSans Pro" panose="02000500000000020004" pitchFamily="2" charset="0"/>
                        </a:rPr>
                        <a:t>bớt</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Tree>
    <p:extLst>
      <p:ext uri="{BB962C8B-B14F-4D97-AF65-F5344CB8AC3E}">
        <p14:creationId xmlns:p14="http://schemas.microsoft.com/office/powerpoint/2010/main" val="1831870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16936" y="760794"/>
            <a:ext cx="3414185"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Mô</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hình</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kinh</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doanh</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14" name="TextBox 13">
            <a:extLst>
              <a:ext uri="{FF2B5EF4-FFF2-40B4-BE49-F238E27FC236}">
                <a16:creationId xmlns:a16="http://schemas.microsoft.com/office/drawing/2014/main" id="{8ECEB0C9-336F-4BC9-B248-2A175D51EC2A}"/>
              </a:ext>
            </a:extLst>
          </p:cNvPr>
          <p:cNvSpPr txBox="1"/>
          <p:nvPr/>
        </p:nvSpPr>
        <p:spPr>
          <a:xfrm>
            <a:off x="981307" y="1737505"/>
            <a:ext cx="6969514" cy="1289264"/>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Theo từng nhóm tính năng (voice, hình ảnh, video, text,...)</a:t>
            </a:r>
          </a:p>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Theo toàn bộ tính năng</a:t>
            </a:r>
          </a:p>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Thu phí theo tháng/năm/trọn đời</a:t>
            </a:r>
          </a:p>
        </p:txBody>
      </p:sp>
      <p:grpSp>
        <p:nvGrpSpPr>
          <p:cNvPr id="15" name="Group 14">
            <a:extLst>
              <a:ext uri="{FF2B5EF4-FFF2-40B4-BE49-F238E27FC236}">
                <a16:creationId xmlns:a16="http://schemas.microsoft.com/office/drawing/2014/main" id="{BFE10BEB-D9B0-4A3D-B86A-420B4C1080EB}"/>
              </a:ext>
            </a:extLst>
          </p:cNvPr>
          <p:cNvGrpSpPr/>
          <p:nvPr/>
        </p:nvGrpSpPr>
        <p:grpSpPr>
          <a:xfrm>
            <a:off x="371123" y="1372829"/>
            <a:ext cx="434444" cy="434444"/>
            <a:chOff x="371122" y="1345569"/>
            <a:chExt cx="527779" cy="527779"/>
          </a:xfrm>
        </p:grpSpPr>
        <p:sp>
          <p:nvSpPr>
            <p:cNvPr id="16" name="Oval 15">
              <a:extLst>
                <a:ext uri="{FF2B5EF4-FFF2-40B4-BE49-F238E27FC236}">
                  <a16:creationId xmlns:a16="http://schemas.microsoft.com/office/drawing/2014/main" id="{E9A7741A-6F9A-4CC3-8733-04CC046E1BD1}"/>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3C4793A-AD03-44CD-A1C1-2C1B9A0B87F7}"/>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736E58FB-0031-485F-B234-0D84999FB354}"/>
              </a:ext>
            </a:extLst>
          </p:cNvPr>
          <p:cNvSpPr txBox="1"/>
          <p:nvPr/>
        </p:nvSpPr>
        <p:spPr>
          <a:xfrm>
            <a:off x="451512" y="1380577"/>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1</a:t>
            </a:r>
          </a:p>
        </p:txBody>
      </p:sp>
      <p:sp>
        <p:nvSpPr>
          <p:cNvPr id="26" name="TextBox 25">
            <a:extLst>
              <a:ext uri="{FF2B5EF4-FFF2-40B4-BE49-F238E27FC236}">
                <a16:creationId xmlns:a16="http://schemas.microsoft.com/office/drawing/2014/main" id="{988B21F9-08F6-4E79-B2D4-3173208A77C9}"/>
              </a:ext>
            </a:extLst>
          </p:cNvPr>
          <p:cNvSpPr txBox="1"/>
          <p:nvPr/>
        </p:nvSpPr>
        <p:spPr>
          <a:xfrm>
            <a:off x="981307" y="3085279"/>
            <a:ext cx="6695310" cy="646331"/>
          </a:xfrm>
          <a:prstGeom prst="rect">
            <a:avLst/>
          </a:prstGeom>
          <a:noFill/>
        </p:spPr>
        <p:txBody>
          <a:bodyPr wrap="square" rtlCol="0">
            <a:spAutoFit/>
          </a:bodyPr>
          <a:lstStyle/>
          <a:p>
            <a:pPr marL="0" lvl="1" algn="just" rtl="0">
              <a:spcBef>
                <a:spcPts val="0"/>
              </a:spcBef>
              <a:spcAft>
                <a:spcPts val="0"/>
              </a:spcAft>
              <a:buSzPts val="1800"/>
            </a:pPr>
            <a:r>
              <a:rPr lang="vi-VN" sz="1800" b="1" dirty="0">
                <a:solidFill>
                  <a:schemeClr val="dk1"/>
                </a:solidFill>
                <a:latin typeface="PF BeauSans Pro" panose="02000500000000020004" pitchFamily="2" charset="0"/>
              </a:rPr>
              <a:t>Bundle, bán kèm các dịch vụ SME/dịch vụ đại trà </a:t>
            </a:r>
            <a:r>
              <a:rPr lang="vi-VN" sz="1800" dirty="0">
                <a:solidFill>
                  <a:schemeClr val="dk1"/>
                </a:solidFill>
                <a:latin typeface="PF BeauSans Pro" panose="02000500000000020004" pitchFamily="2" charset="0"/>
              </a:rPr>
              <a:t>(như Hoá đơn điện tử, vContract, My Sign, TV360, My Box, Cloud…).</a:t>
            </a:r>
          </a:p>
        </p:txBody>
      </p:sp>
      <p:sp>
        <p:nvSpPr>
          <p:cNvPr id="34" name="TextBox 33">
            <a:extLst>
              <a:ext uri="{FF2B5EF4-FFF2-40B4-BE49-F238E27FC236}">
                <a16:creationId xmlns:a16="http://schemas.microsoft.com/office/drawing/2014/main" id="{A3AE0D70-F9F7-4E8A-BD09-51451B5AF9B2}"/>
              </a:ext>
            </a:extLst>
          </p:cNvPr>
          <p:cNvSpPr txBox="1"/>
          <p:nvPr/>
        </p:nvSpPr>
        <p:spPr>
          <a:xfrm>
            <a:off x="984777" y="3873872"/>
            <a:ext cx="10702698" cy="646331"/>
          </a:xfrm>
          <a:prstGeom prst="rect">
            <a:avLst/>
          </a:prstGeom>
          <a:noFill/>
        </p:spPr>
        <p:txBody>
          <a:bodyPr wrap="square" rtlCol="0">
            <a:spAutoFit/>
          </a:bodyPr>
          <a:lstStyle/>
          <a:p>
            <a:pPr marL="0" lvl="1" algn="just" rtl="0">
              <a:spcBef>
                <a:spcPts val="0"/>
              </a:spcBef>
              <a:spcAft>
                <a:spcPts val="0"/>
              </a:spcAft>
              <a:buSzPts val="1800"/>
            </a:pPr>
            <a:r>
              <a:rPr lang="en-US" dirty="0" err="1">
                <a:solidFill>
                  <a:schemeClr val="dk1"/>
                </a:solidFill>
                <a:latin typeface="PF BeauSans Pro" panose="02000500000000020004" pitchFamily="2" charset="0"/>
              </a:rPr>
              <a:t>Có</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thể</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cung</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cấp</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sẵn</a:t>
            </a:r>
            <a:r>
              <a:rPr lang="en-US"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gói</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giới</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hạn</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miễn</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phí</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cho</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các</a:t>
            </a:r>
            <a:r>
              <a:rPr lang="en-US" b="1" dirty="0">
                <a:solidFill>
                  <a:schemeClr val="dk1"/>
                </a:solidFill>
                <a:latin typeface="PF BeauSans Pro" panose="02000500000000020004" pitchFamily="2" charset="0"/>
              </a:rPr>
              <a:t> KH </a:t>
            </a:r>
            <a:r>
              <a:rPr lang="en-US" b="1" dirty="0" err="1">
                <a:solidFill>
                  <a:schemeClr val="dk1"/>
                </a:solidFill>
                <a:latin typeface="PF BeauSans Pro" panose="02000500000000020004" pitchFamily="2" charset="0"/>
              </a:rPr>
              <a:t>đang</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sử</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dụng</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dịch</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vụ</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của</a:t>
            </a:r>
            <a:r>
              <a:rPr lang="en-US" b="1" dirty="0">
                <a:solidFill>
                  <a:schemeClr val="dk1"/>
                </a:solidFill>
                <a:latin typeface="PF BeauSans Pro" panose="02000500000000020004" pitchFamily="2" charset="0"/>
              </a:rPr>
              <a:t> Viettel</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để</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giữ</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chân</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khách</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hàng</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nếu</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sử</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dụng</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hết</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giới</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hạn</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miễn</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phí</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thì</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cần</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nạp</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thêm</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tiền</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vào</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tài</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khoản</a:t>
            </a:r>
            <a:r>
              <a:rPr lang="en-US" dirty="0">
                <a:solidFill>
                  <a:schemeClr val="dk1"/>
                </a:solidFill>
                <a:latin typeface="PF BeauSans Pro" panose="02000500000000020004" pitchFamily="2" charset="0"/>
              </a:rPr>
              <a:t>. </a:t>
            </a:r>
          </a:p>
        </p:txBody>
      </p:sp>
      <p:sp>
        <p:nvSpPr>
          <p:cNvPr id="35" name="TextBox 34">
            <a:extLst>
              <a:ext uri="{FF2B5EF4-FFF2-40B4-BE49-F238E27FC236}">
                <a16:creationId xmlns:a16="http://schemas.microsoft.com/office/drawing/2014/main" id="{C79F5D51-7C2D-4588-A73D-A37166BB4E01}"/>
              </a:ext>
            </a:extLst>
          </p:cNvPr>
          <p:cNvSpPr txBox="1"/>
          <p:nvPr/>
        </p:nvSpPr>
        <p:spPr>
          <a:xfrm>
            <a:off x="963656" y="1399595"/>
            <a:ext cx="6695310" cy="369332"/>
          </a:xfrm>
          <a:prstGeom prst="rect">
            <a:avLst/>
          </a:prstGeom>
          <a:noFill/>
        </p:spPr>
        <p:txBody>
          <a:bodyPr wrap="square" rtlCol="0">
            <a:spAutoFit/>
          </a:bodyPr>
          <a:lstStyle/>
          <a:p>
            <a:pPr marL="0" lvl="1" algn="just" rtl="0">
              <a:spcBef>
                <a:spcPts val="0"/>
              </a:spcBef>
              <a:spcAft>
                <a:spcPts val="0"/>
              </a:spcAft>
              <a:buSzPts val="1800"/>
            </a:pPr>
            <a:r>
              <a:rPr lang="vi-VN" sz="1800" b="1" dirty="0">
                <a:solidFill>
                  <a:schemeClr val="dk1"/>
                </a:solidFill>
                <a:latin typeface="PF BeauSans Pro" panose="02000500000000020004" pitchFamily="2" charset="0"/>
              </a:rPr>
              <a:t>Cung cấp gói dịch vụ theo nhu cầu của khách hàng:</a:t>
            </a:r>
          </a:p>
        </p:txBody>
      </p:sp>
      <p:sp>
        <p:nvSpPr>
          <p:cNvPr id="40" name="TextBox 39">
            <a:extLst>
              <a:ext uri="{FF2B5EF4-FFF2-40B4-BE49-F238E27FC236}">
                <a16:creationId xmlns:a16="http://schemas.microsoft.com/office/drawing/2014/main" id="{B64FEEDA-2F73-427E-8B9F-B1229B6BFD1D}"/>
              </a:ext>
            </a:extLst>
          </p:cNvPr>
          <p:cNvSpPr txBox="1"/>
          <p:nvPr/>
        </p:nvSpPr>
        <p:spPr>
          <a:xfrm>
            <a:off x="984776" y="4675613"/>
            <a:ext cx="10702697" cy="646331"/>
          </a:xfrm>
          <a:prstGeom prst="rect">
            <a:avLst/>
          </a:prstGeom>
          <a:noFill/>
        </p:spPr>
        <p:txBody>
          <a:bodyPr wrap="square" rtlCol="0">
            <a:spAutoFit/>
          </a:bodyPr>
          <a:lstStyle/>
          <a:p>
            <a:pPr marL="0" lvl="1" algn="just" rtl="0">
              <a:spcBef>
                <a:spcPts val="0"/>
              </a:spcBef>
              <a:spcAft>
                <a:spcPts val="0"/>
              </a:spcAft>
              <a:buSzPts val="1800"/>
            </a:pPr>
            <a:r>
              <a:rPr lang="vi-VN" dirty="0">
                <a:solidFill>
                  <a:schemeClr val="dk1"/>
                </a:solidFill>
                <a:latin typeface="PF BeauSans Pro" panose="02000500000000020004" pitchFamily="2" charset="0"/>
              </a:rPr>
              <a:t>Với KH chưa sử dụng dịch vụ nào của Viettel có thể được </a:t>
            </a:r>
            <a:r>
              <a:rPr lang="vi-VN" b="1" dirty="0">
                <a:solidFill>
                  <a:schemeClr val="dk1"/>
                </a:solidFill>
                <a:latin typeface="PF BeauSans Pro" panose="02000500000000020004" pitchFamily="2" charset="0"/>
              </a:rPr>
              <a:t>ưu đãi</a:t>
            </a:r>
            <a:r>
              <a:rPr lang="vi-VN" dirty="0">
                <a:solidFill>
                  <a:schemeClr val="dk1"/>
                </a:solidFill>
                <a:latin typeface="PF BeauSans Pro" panose="02000500000000020004" pitchFamily="2" charset="0"/>
              </a:rPr>
              <a:t> nếu sử dụng </a:t>
            </a:r>
            <a:r>
              <a:rPr lang="en-US" dirty="0" err="1">
                <a:solidFill>
                  <a:schemeClr val="dk1"/>
                </a:solidFill>
                <a:latin typeface="PF BeauSans Pro" panose="02000500000000020004" pitchFamily="2" charset="0"/>
              </a:rPr>
              <a:t>kèm</a:t>
            </a:r>
            <a:r>
              <a:rPr lang="en-US" dirty="0">
                <a:solidFill>
                  <a:schemeClr val="dk1"/>
                </a:solidFill>
                <a:latin typeface="PF BeauSans Pro" panose="02000500000000020004" pitchFamily="2" charset="0"/>
              </a:rPr>
              <a:t> </a:t>
            </a:r>
            <a:r>
              <a:rPr lang="vi-VN" dirty="0">
                <a:solidFill>
                  <a:schemeClr val="dk1"/>
                </a:solidFill>
                <a:latin typeface="PF BeauSans Pro" panose="02000500000000020004" pitchFamily="2" charset="0"/>
              </a:rPr>
              <a:t>các dịch vụ CNTT, viễn thông.</a:t>
            </a:r>
          </a:p>
        </p:txBody>
      </p:sp>
      <p:pic>
        <p:nvPicPr>
          <p:cNvPr id="41" name="Google Shape;323;p18">
            <a:extLst>
              <a:ext uri="{FF2B5EF4-FFF2-40B4-BE49-F238E27FC236}">
                <a16:creationId xmlns:a16="http://schemas.microsoft.com/office/drawing/2014/main" id="{7205E910-F19E-4309-B4C5-9FFB6A1E4407}"/>
              </a:ext>
            </a:extLst>
          </p:cNvPr>
          <p:cNvPicPr preferRelativeResize="0"/>
          <p:nvPr/>
        </p:nvPicPr>
        <p:blipFill>
          <a:blip r:embed="rId3">
            <a:alphaModFix/>
          </a:blip>
          <a:stretch>
            <a:fillRect/>
          </a:stretch>
        </p:blipFill>
        <p:spPr>
          <a:xfrm>
            <a:off x="7759023" y="1285402"/>
            <a:ext cx="3928452" cy="2400456"/>
          </a:xfrm>
          <a:prstGeom prst="rect">
            <a:avLst/>
          </a:prstGeom>
          <a:noFill/>
          <a:ln>
            <a:noFill/>
          </a:ln>
        </p:spPr>
      </p:pic>
      <p:grpSp>
        <p:nvGrpSpPr>
          <p:cNvPr id="42" name="Group 41">
            <a:extLst>
              <a:ext uri="{FF2B5EF4-FFF2-40B4-BE49-F238E27FC236}">
                <a16:creationId xmlns:a16="http://schemas.microsoft.com/office/drawing/2014/main" id="{90FEA5DF-7935-4E3B-B4C6-078CE367A6FB}"/>
              </a:ext>
            </a:extLst>
          </p:cNvPr>
          <p:cNvGrpSpPr/>
          <p:nvPr/>
        </p:nvGrpSpPr>
        <p:grpSpPr>
          <a:xfrm>
            <a:off x="366047" y="3161995"/>
            <a:ext cx="434444" cy="434444"/>
            <a:chOff x="371122" y="1345569"/>
            <a:chExt cx="527779" cy="527779"/>
          </a:xfrm>
        </p:grpSpPr>
        <p:sp>
          <p:nvSpPr>
            <p:cNvPr id="43" name="Oval 42">
              <a:extLst>
                <a:ext uri="{FF2B5EF4-FFF2-40B4-BE49-F238E27FC236}">
                  <a16:creationId xmlns:a16="http://schemas.microsoft.com/office/drawing/2014/main" id="{B0A923C2-2564-4BFD-884B-CC73BA1C5FE2}"/>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D6A54ED-B922-4C7D-9007-1EC45882B08D}"/>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9EF7F86-DA4E-434A-82CF-2913D099116A}"/>
              </a:ext>
            </a:extLst>
          </p:cNvPr>
          <p:cNvSpPr txBox="1"/>
          <p:nvPr/>
        </p:nvSpPr>
        <p:spPr>
          <a:xfrm>
            <a:off x="412572" y="3169743"/>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2</a:t>
            </a:r>
          </a:p>
        </p:txBody>
      </p:sp>
      <p:grpSp>
        <p:nvGrpSpPr>
          <p:cNvPr id="46" name="Group 45">
            <a:extLst>
              <a:ext uri="{FF2B5EF4-FFF2-40B4-BE49-F238E27FC236}">
                <a16:creationId xmlns:a16="http://schemas.microsoft.com/office/drawing/2014/main" id="{A442666B-44AF-4959-985A-793ED4206F04}"/>
              </a:ext>
            </a:extLst>
          </p:cNvPr>
          <p:cNvGrpSpPr/>
          <p:nvPr/>
        </p:nvGrpSpPr>
        <p:grpSpPr>
          <a:xfrm>
            <a:off x="366047" y="3965820"/>
            <a:ext cx="434444" cy="434444"/>
            <a:chOff x="371122" y="1345569"/>
            <a:chExt cx="527779" cy="527779"/>
          </a:xfrm>
        </p:grpSpPr>
        <p:sp>
          <p:nvSpPr>
            <p:cNvPr id="47" name="Oval 46">
              <a:extLst>
                <a:ext uri="{FF2B5EF4-FFF2-40B4-BE49-F238E27FC236}">
                  <a16:creationId xmlns:a16="http://schemas.microsoft.com/office/drawing/2014/main" id="{8A84140F-C8B3-48C3-8301-39161941DF62}"/>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E3D27AE-AC54-43FE-A97A-D00A58121936}"/>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297FA15E-1B59-422E-9923-1EC48A57D11E}"/>
              </a:ext>
            </a:extLst>
          </p:cNvPr>
          <p:cNvSpPr txBox="1"/>
          <p:nvPr/>
        </p:nvSpPr>
        <p:spPr>
          <a:xfrm>
            <a:off x="416805" y="3973568"/>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3</a:t>
            </a:r>
          </a:p>
        </p:txBody>
      </p:sp>
      <p:grpSp>
        <p:nvGrpSpPr>
          <p:cNvPr id="50" name="Group 49">
            <a:extLst>
              <a:ext uri="{FF2B5EF4-FFF2-40B4-BE49-F238E27FC236}">
                <a16:creationId xmlns:a16="http://schemas.microsoft.com/office/drawing/2014/main" id="{7A3650A7-5623-4A4C-93D1-5B0039D06EA3}"/>
              </a:ext>
            </a:extLst>
          </p:cNvPr>
          <p:cNvGrpSpPr/>
          <p:nvPr/>
        </p:nvGrpSpPr>
        <p:grpSpPr>
          <a:xfrm>
            <a:off x="375226" y="4724520"/>
            <a:ext cx="434444" cy="434444"/>
            <a:chOff x="371122" y="1345569"/>
            <a:chExt cx="527779" cy="527779"/>
          </a:xfrm>
        </p:grpSpPr>
        <p:sp>
          <p:nvSpPr>
            <p:cNvPr id="51" name="Oval 50">
              <a:extLst>
                <a:ext uri="{FF2B5EF4-FFF2-40B4-BE49-F238E27FC236}">
                  <a16:creationId xmlns:a16="http://schemas.microsoft.com/office/drawing/2014/main" id="{A7DE9771-7A0D-4FC3-ABEA-BC6C0600A55D}"/>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80CD929-F56E-4B6C-841B-F8363E2E513F}"/>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5C6627BC-48F8-4285-AAE4-6FAC4C499626}"/>
              </a:ext>
            </a:extLst>
          </p:cNvPr>
          <p:cNvSpPr txBox="1"/>
          <p:nvPr/>
        </p:nvSpPr>
        <p:spPr>
          <a:xfrm>
            <a:off x="396347" y="4719569"/>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4</a:t>
            </a:r>
          </a:p>
        </p:txBody>
      </p:sp>
      <p:grpSp>
        <p:nvGrpSpPr>
          <p:cNvPr id="54" name="Group 53">
            <a:extLst>
              <a:ext uri="{FF2B5EF4-FFF2-40B4-BE49-F238E27FC236}">
                <a16:creationId xmlns:a16="http://schemas.microsoft.com/office/drawing/2014/main" id="{C88F999F-9F75-43D7-A764-1A14D65BA087}"/>
              </a:ext>
            </a:extLst>
          </p:cNvPr>
          <p:cNvGrpSpPr/>
          <p:nvPr/>
        </p:nvGrpSpPr>
        <p:grpSpPr>
          <a:xfrm>
            <a:off x="371933" y="5408471"/>
            <a:ext cx="434444" cy="434444"/>
            <a:chOff x="371122" y="1345569"/>
            <a:chExt cx="527779" cy="527779"/>
          </a:xfrm>
        </p:grpSpPr>
        <p:sp>
          <p:nvSpPr>
            <p:cNvPr id="55" name="Oval 54">
              <a:extLst>
                <a:ext uri="{FF2B5EF4-FFF2-40B4-BE49-F238E27FC236}">
                  <a16:creationId xmlns:a16="http://schemas.microsoft.com/office/drawing/2014/main" id="{1E975400-9C2F-4F18-A0B2-064B6872E079}"/>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BC11D63-3130-4F42-AE62-E60054DD1815}"/>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B8C233DE-F877-4DBC-BA85-9C63C52E73A7}"/>
              </a:ext>
            </a:extLst>
          </p:cNvPr>
          <p:cNvSpPr txBox="1"/>
          <p:nvPr/>
        </p:nvSpPr>
        <p:spPr>
          <a:xfrm>
            <a:off x="416338" y="5403520"/>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5</a:t>
            </a:r>
          </a:p>
        </p:txBody>
      </p:sp>
      <p:sp>
        <p:nvSpPr>
          <p:cNvPr id="58" name="TextBox 57">
            <a:extLst>
              <a:ext uri="{FF2B5EF4-FFF2-40B4-BE49-F238E27FC236}">
                <a16:creationId xmlns:a16="http://schemas.microsoft.com/office/drawing/2014/main" id="{70799BB6-99E7-4A80-B942-EC95F606F35A}"/>
              </a:ext>
            </a:extLst>
          </p:cNvPr>
          <p:cNvSpPr txBox="1"/>
          <p:nvPr/>
        </p:nvSpPr>
        <p:spPr>
          <a:xfrm>
            <a:off x="984776" y="5435094"/>
            <a:ext cx="10702697" cy="369332"/>
          </a:xfrm>
          <a:prstGeom prst="rect">
            <a:avLst/>
          </a:prstGeom>
          <a:noFill/>
        </p:spPr>
        <p:txBody>
          <a:bodyPr wrap="square" rtlCol="0">
            <a:spAutoFit/>
          </a:bodyPr>
          <a:lstStyle/>
          <a:p>
            <a:pPr marL="0" lvl="1" algn="just" rtl="0">
              <a:spcBef>
                <a:spcPts val="0"/>
              </a:spcBef>
              <a:spcAft>
                <a:spcPts val="0"/>
              </a:spcAft>
              <a:buSzPts val="1800"/>
            </a:pPr>
            <a:r>
              <a:rPr lang="vi-VN" b="1" dirty="0">
                <a:solidFill>
                  <a:schemeClr val="dk1"/>
                </a:solidFill>
                <a:latin typeface="PF BeauSans Pro" panose="02000500000000020004" pitchFamily="2" charset="0"/>
              </a:rPr>
              <a:t>Chiết khấu cho hợp đồng dài hạn</a:t>
            </a:r>
          </a:p>
        </p:txBody>
      </p:sp>
    </p:spTree>
    <p:extLst>
      <p:ext uri="{BB962C8B-B14F-4D97-AF65-F5344CB8AC3E}">
        <p14:creationId xmlns:p14="http://schemas.microsoft.com/office/powerpoint/2010/main" val="3612929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16936" y="760794"/>
            <a:ext cx="5182661"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Cấu</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trúc</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chung</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các</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gói</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dịch</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vụ</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39" name="TextBox 38">
            <a:extLst>
              <a:ext uri="{FF2B5EF4-FFF2-40B4-BE49-F238E27FC236}">
                <a16:creationId xmlns:a16="http://schemas.microsoft.com/office/drawing/2014/main" id="{5A1C71A9-61DF-49F1-9051-19E9C75F05EC}"/>
              </a:ext>
            </a:extLst>
          </p:cNvPr>
          <p:cNvSpPr txBox="1"/>
          <p:nvPr/>
        </p:nvSpPr>
        <p:spPr>
          <a:xfrm>
            <a:off x="368019" y="2885470"/>
            <a:ext cx="1848452" cy="156966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4800" dirty="0">
                <a:latin typeface="FS Magistral Bold" panose="020B0804030204080304" pitchFamily="34" charset="0"/>
              </a:rPr>
              <a:t>4 </a:t>
            </a:r>
            <a:r>
              <a:rPr lang="en-US" sz="4800" dirty="0" err="1">
                <a:latin typeface="FS Magistral Bold" panose="020B0804030204080304" pitchFamily="34" charset="0"/>
              </a:rPr>
              <a:t>gói</a:t>
            </a:r>
            <a:r>
              <a:rPr lang="en-US" sz="4800" dirty="0">
                <a:latin typeface="FS Magistral Bold" panose="020B0804030204080304" pitchFamily="34" charset="0"/>
              </a:rPr>
              <a:t> </a:t>
            </a:r>
            <a:r>
              <a:rPr lang="en-US" sz="4800" dirty="0" err="1">
                <a:latin typeface="FS Magistral Bold" panose="020B0804030204080304" pitchFamily="34" charset="0"/>
              </a:rPr>
              <a:t>chính</a:t>
            </a:r>
            <a:endParaRPr lang="vi-VN" sz="4800" dirty="0">
              <a:latin typeface="FS Magistral Bold" panose="020B0804030204080304" pitchFamily="34" charset="0"/>
            </a:endParaRPr>
          </a:p>
        </p:txBody>
      </p:sp>
      <p:cxnSp>
        <p:nvCxnSpPr>
          <p:cNvPr id="3" name="Straight Connector 2">
            <a:extLst>
              <a:ext uri="{FF2B5EF4-FFF2-40B4-BE49-F238E27FC236}">
                <a16:creationId xmlns:a16="http://schemas.microsoft.com/office/drawing/2014/main" id="{DB4927D2-1E04-4E28-9CB4-39AE4C7843D7}"/>
              </a:ext>
            </a:extLst>
          </p:cNvPr>
          <p:cNvCxnSpPr>
            <a:cxnSpLocks/>
          </p:cNvCxnSpPr>
          <p:nvPr/>
        </p:nvCxnSpPr>
        <p:spPr>
          <a:xfrm>
            <a:off x="2211670" y="3670300"/>
            <a:ext cx="51402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6A4FDBD-5537-4AB8-AEDB-5BFFB39825EB}"/>
              </a:ext>
            </a:extLst>
          </p:cNvPr>
          <p:cNvCxnSpPr>
            <a:cxnSpLocks/>
          </p:cNvCxnSpPr>
          <p:nvPr/>
        </p:nvCxnSpPr>
        <p:spPr>
          <a:xfrm>
            <a:off x="2732084" y="1854200"/>
            <a:ext cx="0" cy="3516661"/>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2B82351-E989-4EDA-BC0F-BDD93ED9A4EC}"/>
              </a:ext>
            </a:extLst>
          </p:cNvPr>
          <p:cNvCxnSpPr/>
          <p:nvPr/>
        </p:nvCxnSpPr>
        <p:spPr>
          <a:xfrm>
            <a:off x="2728912" y="1855788"/>
            <a:ext cx="402993" cy="0"/>
          </a:xfrm>
          <a:prstGeom prst="line">
            <a:avLst/>
          </a:prstGeom>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C09593B6-7F5A-4328-8C8D-26BF5674FBC1}"/>
              </a:ext>
            </a:extLst>
          </p:cNvPr>
          <p:cNvSpPr txBox="1"/>
          <p:nvPr/>
        </p:nvSpPr>
        <p:spPr>
          <a:xfrm>
            <a:off x="3247697" y="1671122"/>
            <a:ext cx="8282663" cy="646331"/>
          </a:xfrm>
          <a:prstGeom prst="rect">
            <a:avLst/>
          </a:prstGeom>
          <a:noFill/>
        </p:spPr>
        <p:txBody>
          <a:bodyPr wrap="square" rtlCol="0">
            <a:spAutoFit/>
          </a:bodyPr>
          <a:lstStyle/>
          <a:p>
            <a:pPr marL="0" lvl="1" algn="just" rtl="0">
              <a:spcBef>
                <a:spcPts val="0"/>
              </a:spcBef>
              <a:spcAft>
                <a:spcPts val="0"/>
              </a:spcAft>
              <a:buSzPts val="1800"/>
            </a:pPr>
            <a:r>
              <a:rPr lang="en-US" sz="1800" b="1" dirty="0" err="1">
                <a:solidFill>
                  <a:schemeClr val="dk1"/>
                </a:solidFill>
                <a:latin typeface="PF BeauSans Pro" panose="02000500000000020004" pitchFamily="2" charset="0"/>
              </a:rPr>
              <a:t>Gói</a:t>
            </a:r>
            <a:r>
              <a:rPr lang="en-US" sz="1800" b="1" dirty="0">
                <a:solidFill>
                  <a:schemeClr val="dk1"/>
                </a:solidFill>
                <a:latin typeface="PF BeauSans Pro" panose="02000500000000020004" pitchFamily="2" charset="0"/>
              </a:rPr>
              <a:t> Generator: </a:t>
            </a:r>
            <a:r>
              <a:rPr lang="en-US" sz="1800" dirty="0" err="1">
                <a:solidFill>
                  <a:schemeClr val="dk1"/>
                </a:solidFill>
                <a:latin typeface="PF BeauSans Pro" panose="02000500000000020004" pitchFamily="2" charset="0"/>
              </a:rPr>
              <a:t>Tạo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nội</a:t>
            </a:r>
            <a:r>
              <a:rPr lang="en-US" sz="1800" dirty="0">
                <a:solidFill>
                  <a:schemeClr val="dk1"/>
                </a:solidFill>
                <a:latin typeface="PF BeauSans Pro" panose="02000500000000020004" pitchFamily="2" charset="0"/>
              </a:rPr>
              <a:t> dung (video, </a:t>
            </a:r>
            <a:r>
              <a:rPr lang="en-US" sz="1800" dirty="0" err="1">
                <a:solidFill>
                  <a:schemeClr val="dk1"/>
                </a:solidFill>
                <a:latin typeface="PF BeauSans Pro" panose="02000500000000020004" pitchFamily="2" charset="0"/>
              </a:rPr>
              <a:t>văn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bản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phụ</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đề</a:t>
            </a:r>
            <a:r>
              <a:rPr lang="en-US" sz="1800" dirty="0">
                <a:solidFill>
                  <a:schemeClr val="dk1"/>
                </a:solidFill>
                <a:latin typeface="PF BeauSans Pro" panose="02000500000000020004" pitchFamily="2" charset="0"/>
              </a:rPr>
              <a:t>, highlight, v.v. </a:t>
            </a:r>
            <a:r>
              <a:rPr lang="en-US" sz="1800" dirty="0" err="1">
                <a:solidFill>
                  <a:schemeClr val="dk1"/>
                </a:solidFill>
                <a:latin typeface="PF BeauSans Pro" panose="02000500000000020004" pitchFamily="2" charset="0"/>
              </a:rPr>
              <a:t>theo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mô</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tả</a:t>
            </a:r>
            <a:r>
              <a:rPr lang="en-US" sz="1800" dirty="0">
                <a:solidFill>
                  <a:schemeClr val="dk1"/>
                </a:solidFill>
                <a:latin typeface="PF BeauSans Pro" panose="02000500000000020004" pitchFamily="2" charset="0"/>
              </a:rPr>
              <a:t>).</a:t>
            </a:r>
            <a:endParaRPr lang="vi-VN" sz="1800" dirty="0">
              <a:solidFill>
                <a:schemeClr val="dk1"/>
              </a:solidFill>
              <a:latin typeface="PF BeauSans Pro" panose="02000500000000020004" pitchFamily="2" charset="0"/>
            </a:endParaRPr>
          </a:p>
        </p:txBody>
      </p:sp>
      <p:cxnSp>
        <p:nvCxnSpPr>
          <p:cNvPr id="60" name="Straight Connector 59">
            <a:extLst>
              <a:ext uri="{FF2B5EF4-FFF2-40B4-BE49-F238E27FC236}">
                <a16:creationId xmlns:a16="http://schemas.microsoft.com/office/drawing/2014/main" id="{59CD4DA3-3060-46BF-8CF5-BA4433AC1B1B}"/>
              </a:ext>
            </a:extLst>
          </p:cNvPr>
          <p:cNvCxnSpPr/>
          <p:nvPr/>
        </p:nvCxnSpPr>
        <p:spPr>
          <a:xfrm>
            <a:off x="2732087" y="3011488"/>
            <a:ext cx="402993" cy="0"/>
          </a:xfrm>
          <a:prstGeom prst="line">
            <a:avLst/>
          </a:prstGeom>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CE8FAE10-0582-444F-AB6B-AC33758F77E5}"/>
              </a:ext>
            </a:extLst>
          </p:cNvPr>
          <p:cNvSpPr txBox="1"/>
          <p:nvPr/>
        </p:nvSpPr>
        <p:spPr>
          <a:xfrm>
            <a:off x="3247697" y="2825859"/>
            <a:ext cx="8282663" cy="646331"/>
          </a:xfrm>
          <a:prstGeom prst="rect">
            <a:avLst/>
          </a:prstGeom>
          <a:noFill/>
        </p:spPr>
        <p:txBody>
          <a:bodyPr wrap="square" rtlCol="0">
            <a:spAutoFit/>
          </a:bodyPr>
          <a:lstStyle/>
          <a:p>
            <a:pPr marL="0" lvl="1" algn="just" rtl="0">
              <a:spcBef>
                <a:spcPts val="0"/>
              </a:spcBef>
              <a:spcAft>
                <a:spcPts val="0"/>
              </a:spcAft>
              <a:buSzPts val="1800"/>
            </a:pPr>
            <a:r>
              <a:rPr lang="en-US" sz="1800" b="1" dirty="0" err="1">
                <a:solidFill>
                  <a:schemeClr val="dk1"/>
                </a:solidFill>
                <a:latin typeface="PF BeauSans Pro" panose="02000500000000020004" pitchFamily="2" charset="0"/>
              </a:rPr>
              <a:t>Gói</a:t>
            </a:r>
            <a:r>
              <a:rPr lang="en-US" sz="1800" b="1" dirty="0">
                <a:solidFill>
                  <a:schemeClr val="dk1"/>
                </a:solidFill>
                <a:latin typeface="PF BeauSans Pro" panose="02000500000000020004" pitchFamily="2" charset="0"/>
              </a:rPr>
              <a:t> Transformer: </a:t>
            </a:r>
            <a:r>
              <a:rPr lang="en-US" sz="1800" dirty="0" err="1">
                <a:solidFill>
                  <a:schemeClr val="dk1"/>
                </a:solidFill>
                <a:latin typeface="PF BeauSans Pro" panose="02000500000000020004" pitchFamily="2" charset="0"/>
              </a:rPr>
              <a:t>Phân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tích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và</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chuyển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đổi</a:t>
            </a:r>
            <a:r>
              <a:rPr lang="en-US" sz="1800" dirty="0">
                <a:solidFill>
                  <a:schemeClr val="dk1"/>
                </a:solidFill>
                <a:latin typeface="PF BeauSans Pro" panose="02000500000000020004" pitchFamily="2" charset="0"/>
              </a:rPr>
              <a:t> (speech-to-text, text-to-speech, </a:t>
            </a:r>
            <a:r>
              <a:rPr lang="en-US" sz="1800" dirty="0" err="1">
                <a:solidFill>
                  <a:schemeClr val="dk1"/>
                </a:solidFill>
                <a:latin typeface="PF BeauSans Pro" panose="02000500000000020004" pitchFamily="2" charset="0"/>
              </a:rPr>
              <a:t>nhận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diện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cảm</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xúc</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tóm</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tắt</a:t>
            </a:r>
            <a:r>
              <a:rPr lang="en-US" sz="1800" dirty="0">
                <a:solidFill>
                  <a:schemeClr val="dk1"/>
                </a:solidFill>
                <a:latin typeface="PF BeauSans Pro" panose="02000500000000020004" pitchFamily="2" charset="0"/>
              </a:rPr>
              <a:t>, highlight </a:t>
            </a:r>
            <a:r>
              <a:rPr lang="en-US" sz="1800" dirty="0" err="1">
                <a:solidFill>
                  <a:schemeClr val="dk1"/>
                </a:solidFill>
                <a:latin typeface="PF BeauSans Pro" panose="02000500000000020004" pitchFamily="2" charset="0"/>
              </a:rPr>
              <a:t>nội</a:t>
            </a:r>
            <a:r>
              <a:rPr lang="en-US" sz="1800" dirty="0">
                <a:solidFill>
                  <a:schemeClr val="dk1"/>
                </a:solidFill>
                <a:latin typeface="PF BeauSans Pro" panose="02000500000000020004" pitchFamily="2" charset="0"/>
              </a:rPr>
              <a:t> dung, v.v.).</a:t>
            </a:r>
            <a:endParaRPr lang="vi-VN" sz="1800" dirty="0">
              <a:solidFill>
                <a:schemeClr val="dk1"/>
              </a:solidFill>
              <a:latin typeface="PF BeauSans Pro" panose="02000500000000020004" pitchFamily="2" charset="0"/>
            </a:endParaRPr>
          </a:p>
        </p:txBody>
      </p:sp>
      <p:cxnSp>
        <p:nvCxnSpPr>
          <p:cNvPr id="65" name="Straight Connector 64">
            <a:extLst>
              <a:ext uri="{FF2B5EF4-FFF2-40B4-BE49-F238E27FC236}">
                <a16:creationId xmlns:a16="http://schemas.microsoft.com/office/drawing/2014/main" id="{80B5C7AD-B56B-44B8-ADFC-CB7A57A4F9B1}"/>
              </a:ext>
            </a:extLst>
          </p:cNvPr>
          <p:cNvCxnSpPr/>
          <p:nvPr/>
        </p:nvCxnSpPr>
        <p:spPr>
          <a:xfrm>
            <a:off x="2732084" y="4243388"/>
            <a:ext cx="402993" cy="0"/>
          </a:xfrm>
          <a:prstGeom prst="line">
            <a:avLst/>
          </a:prstGeom>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6C4D0DAB-C643-4606-A532-330D6523A7A1}"/>
              </a:ext>
            </a:extLst>
          </p:cNvPr>
          <p:cNvSpPr txBox="1"/>
          <p:nvPr/>
        </p:nvSpPr>
        <p:spPr>
          <a:xfrm>
            <a:off x="3247697" y="4054019"/>
            <a:ext cx="8282663" cy="646331"/>
          </a:xfrm>
          <a:prstGeom prst="rect">
            <a:avLst/>
          </a:prstGeom>
          <a:noFill/>
        </p:spPr>
        <p:txBody>
          <a:bodyPr wrap="square" rtlCol="0">
            <a:spAutoFit/>
          </a:bodyPr>
          <a:lstStyle/>
          <a:p>
            <a:pPr marL="0" lvl="1" algn="just" rtl="0">
              <a:spcBef>
                <a:spcPts val="0"/>
              </a:spcBef>
              <a:spcAft>
                <a:spcPts val="0"/>
              </a:spcAft>
              <a:buSzPts val="1800"/>
            </a:pPr>
            <a:r>
              <a:rPr lang="en-US" sz="1800" b="1" dirty="0" err="1">
                <a:solidFill>
                  <a:schemeClr val="dk1"/>
                </a:solidFill>
                <a:latin typeface="PF BeauSans Pro" panose="02000500000000020004" pitchFamily="2" charset="0"/>
              </a:rPr>
              <a:t>Gói</a:t>
            </a:r>
            <a:r>
              <a:rPr lang="en-US" sz="1800" b="1" dirty="0">
                <a:solidFill>
                  <a:schemeClr val="dk1"/>
                </a:solidFill>
                <a:latin typeface="PF BeauSans Pro" panose="02000500000000020004" pitchFamily="2" charset="0"/>
              </a:rPr>
              <a:t> Editor: </a:t>
            </a:r>
            <a:r>
              <a:rPr lang="vi-VN" sz="1800" dirty="0">
                <a:solidFill>
                  <a:schemeClr val="dk1"/>
                </a:solidFill>
                <a:latin typeface="PF BeauSans Pro" panose="02000500000000020004" pitchFamily="2" charset="0"/>
              </a:rPr>
              <a:t>Chỉnh sửa và tùy chỉnh (video, podcast, hình ảnh, nội dung đa phương tiện).</a:t>
            </a:r>
          </a:p>
        </p:txBody>
      </p:sp>
      <p:cxnSp>
        <p:nvCxnSpPr>
          <p:cNvPr id="67" name="Straight Connector 66">
            <a:extLst>
              <a:ext uri="{FF2B5EF4-FFF2-40B4-BE49-F238E27FC236}">
                <a16:creationId xmlns:a16="http://schemas.microsoft.com/office/drawing/2014/main" id="{0F241B42-AC05-4DBA-9876-23570BE25F11}"/>
              </a:ext>
            </a:extLst>
          </p:cNvPr>
          <p:cNvCxnSpPr/>
          <p:nvPr/>
        </p:nvCxnSpPr>
        <p:spPr>
          <a:xfrm>
            <a:off x="2727004" y="5366626"/>
            <a:ext cx="402993" cy="0"/>
          </a:xfrm>
          <a:prstGeom prst="line">
            <a:avLst/>
          </a:prstGeom>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45AEF869-600A-443E-BDC3-6D953406DFB5}"/>
              </a:ext>
            </a:extLst>
          </p:cNvPr>
          <p:cNvSpPr txBox="1"/>
          <p:nvPr/>
        </p:nvSpPr>
        <p:spPr>
          <a:xfrm>
            <a:off x="3247697" y="5140711"/>
            <a:ext cx="8282663" cy="369332"/>
          </a:xfrm>
          <a:prstGeom prst="rect">
            <a:avLst/>
          </a:prstGeom>
          <a:noFill/>
        </p:spPr>
        <p:txBody>
          <a:bodyPr wrap="square" rtlCol="0">
            <a:spAutoFit/>
          </a:bodyPr>
          <a:lstStyle/>
          <a:p>
            <a:pPr marL="0" lvl="1" algn="just" rtl="0">
              <a:spcBef>
                <a:spcPts val="0"/>
              </a:spcBef>
              <a:spcAft>
                <a:spcPts val="0"/>
              </a:spcAft>
              <a:buSzPts val="1800"/>
            </a:pPr>
            <a:r>
              <a:rPr lang="en-US" sz="1800" b="1" dirty="0" err="1">
                <a:solidFill>
                  <a:schemeClr val="dk1"/>
                </a:solidFill>
                <a:latin typeface="PF BeauSans Pro" panose="02000500000000020004" pitchFamily="2" charset="0"/>
              </a:rPr>
              <a:t>Gói</a:t>
            </a:r>
            <a:r>
              <a:rPr lang="en-US" sz="1800" b="1" dirty="0">
                <a:solidFill>
                  <a:schemeClr val="dk1"/>
                </a:solidFill>
                <a:latin typeface="PF BeauSans Pro" panose="02000500000000020004" pitchFamily="2" charset="0"/>
              </a:rPr>
              <a:t> Ultimate: </a:t>
            </a:r>
            <a:r>
              <a:rPr lang="vi-VN" sz="1800" dirty="0">
                <a:solidFill>
                  <a:schemeClr val="dk1"/>
                </a:solidFill>
                <a:latin typeface="PF BeauSans Pro" panose="02000500000000020004" pitchFamily="2" charset="0"/>
              </a:rPr>
              <a:t>Bao gồm tất cả tính năng từ 3 gói trên.</a:t>
            </a:r>
          </a:p>
        </p:txBody>
      </p:sp>
    </p:spTree>
    <p:extLst>
      <p:ext uri="{BB962C8B-B14F-4D97-AF65-F5344CB8AC3E}">
        <p14:creationId xmlns:p14="http://schemas.microsoft.com/office/powerpoint/2010/main" val="3036784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50" name="Rectangle: Rounded Corners 49">
            <a:extLst>
              <a:ext uri="{FF2B5EF4-FFF2-40B4-BE49-F238E27FC236}">
                <a16:creationId xmlns:a16="http://schemas.microsoft.com/office/drawing/2014/main" id="{184D8FC8-F569-4187-94FC-E4E83DB44B94}"/>
              </a:ext>
            </a:extLst>
          </p:cNvPr>
          <p:cNvSpPr/>
          <p:nvPr/>
        </p:nvSpPr>
        <p:spPr>
          <a:xfrm>
            <a:off x="7596475" y="1314774"/>
            <a:ext cx="3761338" cy="4626000"/>
          </a:xfrm>
          <a:prstGeom prst="roundRect">
            <a:avLst/>
          </a:prstGeom>
          <a:solidFill>
            <a:srgbClr val="FFFAF7"/>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16936" y="760794"/>
            <a:ext cx="5182661"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Cấu</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trúc</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chung</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các</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gói</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dịch</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vụ</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37" name="TextBox 36">
            <a:extLst>
              <a:ext uri="{FF2B5EF4-FFF2-40B4-BE49-F238E27FC236}">
                <a16:creationId xmlns:a16="http://schemas.microsoft.com/office/drawing/2014/main" id="{F3462490-819B-42AE-A155-7129E6AFA0D4}"/>
              </a:ext>
            </a:extLst>
          </p:cNvPr>
          <p:cNvSpPr txBox="1"/>
          <p:nvPr/>
        </p:nvSpPr>
        <p:spPr>
          <a:xfrm>
            <a:off x="961810" y="1703285"/>
            <a:ext cx="5112721" cy="1289712"/>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Theo tháng</a:t>
            </a:r>
            <a:r>
              <a:rPr lang="vi-VN" sz="1800" dirty="0">
                <a:solidFill>
                  <a:schemeClr val="dk1"/>
                </a:solidFill>
                <a:latin typeface="PF BeauSans Pro" panose="02000500000000020004" pitchFamily="2" charset="0"/>
              </a:rPr>
              <a:t>: Giá tiêu chuẩn.</a:t>
            </a:r>
          </a:p>
          <a:p>
            <a:pPr marL="285750" lvl="1" indent="-285750" algn="l" rtl="0">
              <a:lnSpc>
                <a:spcPct val="150000"/>
              </a:lnSpc>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Theo năm</a:t>
            </a:r>
            <a:r>
              <a:rPr lang="vi-VN" sz="1800" dirty="0">
                <a:solidFill>
                  <a:schemeClr val="dk1"/>
                </a:solidFill>
                <a:latin typeface="PF BeauSans Pro" panose="02000500000000020004" pitchFamily="2" charset="0"/>
              </a:rPr>
              <a:t>: Giảm 20% (khuyến khích đăng ký lâu dài).</a:t>
            </a:r>
          </a:p>
        </p:txBody>
      </p:sp>
      <p:grpSp>
        <p:nvGrpSpPr>
          <p:cNvPr id="38" name="Group 37">
            <a:extLst>
              <a:ext uri="{FF2B5EF4-FFF2-40B4-BE49-F238E27FC236}">
                <a16:creationId xmlns:a16="http://schemas.microsoft.com/office/drawing/2014/main" id="{BEC5E6C5-4A3E-4F3A-AC6B-A22275969C04}"/>
              </a:ext>
            </a:extLst>
          </p:cNvPr>
          <p:cNvGrpSpPr/>
          <p:nvPr/>
        </p:nvGrpSpPr>
        <p:grpSpPr>
          <a:xfrm>
            <a:off x="373095" y="1270297"/>
            <a:ext cx="434444" cy="434444"/>
            <a:chOff x="371122" y="1345569"/>
            <a:chExt cx="527779" cy="527779"/>
          </a:xfrm>
        </p:grpSpPr>
        <p:sp>
          <p:nvSpPr>
            <p:cNvPr id="40" name="Oval 39">
              <a:extLst>
                <a:ext uri="{FF2B5EF4-FFF2-40B4-BE49-F238E27FC236}">
                  <a16:creationId xmlns:a16="http://schemas.microsoft.com/office/drawing/2014/main" id="{5BD6B0FB-E9C2-4E36-AE3E-E9A51179BC46}"/>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8E0A812-3BCF-4B7F-BB5D-CD694035DA4B}"/>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5F64626B-B2ED-42B8-89A2-9D9DF4856C77}"/>
              </a:ext>
            </a:extLst>
          </p:cNvPr>
          <p:cNvSpPr txBox="1"/>
          <p:nvPr/>
        </p:nvSpPr>
        <p:spPr>
          <a:xfrm>
            <a:off x="453484" y="1278045"/>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1</a:t>
            </a:r>
          </a:p>
        </p:txBody>
      </p:sp>
      <p:sp>
        <p:nvSpPr>
          <p:cNvPr id="43" name="TextBox 42">
            <a:extLst>
              <a:ext uri="{FF2B5EF4-FFF2-40B4-BE49-F238E27FC236}">
                <a16:creationId xmlns:a16="http://schemas.microsoft.com/office/drawing/2014/main" id="{53F5A855-3C17-4D8A-AFBF-C75A709052D4}"/>
              </a:ext>
            </a:extLst>
          </p:cNvPr>
          <p:cNvSpPr txBox="1"/>
          <p:nvPr/>
        </p:nvSpPr>
        <p:spPr>
          <a:xfrm>
            <a:off x="983279" y="3173626"/>
            <a:ext cx="4951854" cy="369332"/>
          </a:xfrm>
          <a:prstGeom prst="rect">
            <a:avLst/>
          </a:prstGeom>
          <a:noFill/>
        </p:spPr>
        <p:txBody>
          <a:bodyPr wrap="square" rtlCol="0">
            <a:spAutoFit/>
          </a:bodyPr>
          <a:lstStyle/>
          <a:p>
            <a:pPr marL="0" lvl="1" algn="just" rtl="0">
              <a:spcBef>
                <a:spcPts val="0"/>
              </a:spcBef>
              <a:spcAft>
                <a:spcPts val="0"/>
              </a:spcAft>
              <a:buSzPts val="1800"/>
            </a:pPr>
            <a:r>
              <a:rPr lang="vi-VN" sz="1800" b="1" dirty="0">
                <a:solidFill>
                  <a:srgbClr val="E91B34"/>
                </a:solidFill>
                <a:latin typeface="PF BeauSans Pro" panose="02000500000000020004" pitchFamily="2" charset="0"/>
              </a:rPr>
              <a:t>Cấp độ trong từng gói:</a:t>
            </a:r>
            <a:endParaRPr lang="vi-VN" sz="1800" dirty="0">
              <a:solidFill>
                <a:srgbClr val="E91B34"/>
              </a:solidFill>
              <a:latin typeface="PF BeauSans Pro" panose="02000500000000020004" pitchFamily="2" charset="0"/>
            </a:endParaRPr>
          </a:p>
        </p:txBody>
      </p:sp>
      <p:sp>
        <p:nvSpPr>
          <p:cNvPr id="44" name="TextBox 43">
            <a:extLst>
              <a:ext uri="{FF2B5EF4-FFF2-40B4-BE49-F238E27FC236}">
                <a16:creationId xmlns:a16="http://schemas.microsoft.com/office/drawing/2014/main" id="{14FE067F-C5EC-48FB-9B06-AEA952F37C3E}"/>
              </a:ext>
            </a:extLst>
          </p:cNvPr>
          <p:cNvSpPr txBox="1"/>
          <p:nvPr/>
        </p:nvSpPr>
        <p:spPr>
          <a:xfrm>
            <a:off x="965628" y="1297063"/>
            <a:ext cx="4351439" cy="369332"/>
          </a:xfrm>
          <a:prstGeom prst="rect">
            <a:avLst/>
          </a:prstGeom>
          <a:noFill/>
        </p:spPr>
        <p:txBody>
          <a:bodyPr wrap="square" rtlCol="0">
            <a:spAutoFit/>
          </a:bodyPr>
          <a:lstStyle/>
          <a:p>
            <a:pPr marL="0" lvl="1" algn="just" rtl="0">
              <a:spcBef>
                <a:spcPts val="0"/>
              </a:spcBef>
              <a:spcAft>
                <a:spcPts val="0"/>
              </a:spcAft>
              <a:buSzPts val="1800"/>
            </a:pPr>
            <a:r>
              <a:rPr lang="en-US" sz="1800" b="1" dirty="0" err="1">
                <a:solidFill>
                  <a:srgbClr val="E91B34"/>
                </a:solidFill>
                <a:latin typeface="PF BeauSans Pro" panose="02000500000000020004" pitchFamily="2" charset="0"/>
              </a:rPr>
              <a:t>Phân</a:t>
            </a:r>
            <a:r>
              <a:rPr lang="en-US" sz="1800" b="1" dirty="0">
                <a:solidFill>
                  <a:srgbClr val="E91B34"/>
                </a:solidFill>
                <a:latin typeface="PF BeauSans Pro" panose="02000500000000020004" pitchFamily="2" charset="0"/>
              </a:rPr>
              <a:t> chia </a:t>
            </a:r>
            <a:r>
              <a:rPr lang="en-US" sz="1800" b="1" dirty="0" err="1">
                <a:solidFill>
                  <a:srgbClr val="E91B34"/>
                </a:solidFill>
                <a:latin typeface="PF BeauSans Pro" panose="02000500000000020004" pitchFamily="2" charset="0"/>
              </a:rPr>
              <a:t>theo</a:t>
            </a:r>
            <a:r>
              <a:rPr lang="en-US" sz="1800" b="1" dirty="0">
                <a:solidFill>
                  <a:srgbClr val="E91B34"/>
                </a:solidFill>
                <a:latin typeface="PF BeauSans Pro" panose="02000500000000020004" pitchFamily="2" charset="0"/>
              </a:rPr>
              <a:t> </a:t>
            </a:r>
            <a:r>
              <a:rPr lang="en-US" sz="1800" b="1" dirty="0" err="1">
                <a:solidFill>
                  <a:srgbClr val="E91B34"/>
                </a:solidFill>
                <a:latin typeface="PF BeauSans Pro" panose="02000500000000020004" pitchFamily="2" charset="0"/>
              </a:rPr>
              <a:t>thời</a:t>
            </a:r>
            <a:r>
              <a:rPr lang="en-US" sz="1800" b="1" dirty="0">
                <a:solidFill>
                  <a:srgbClr val="E91B34"/>
                </a:solidFill>
                <a:latin typeface="PF BeauSans Pro" panose="02000500000000020004" pitchFamily="2" charset="0"/>
              </a:rPr>
              <a:t> </a:t>
            </a:r>
            <a:r>
              <a:rPr lang="en-US" sz="1800" b="1" dirty="0" err="1">
                <a:solidFill>
                  <a:srgbClr val="E91B34"/>
                </a:solidFill>
                <a:latin typeface="PF BeauSans Pro" panose="02000500000000020004" pitchFamily="2" charset="0"/>
              </a:rPr>
              <a:t>gian</a:t>
            </a:r>
            <a:r>
              <a:rPr lang="en-US" sz="1800" b="1" dirty="0">
                <a:solidFill>
                  <a:srgbClr val="E91B34"/>
                </a:solidFill>
                <a:latin typeface="PF BeauSans Pro" panose="02000500000000020004" pitchFamily="2" charset="0"/>
              </a:rPr>
              <a:t>:</a:t>
            </a:r>
            <a:endParaRPr lang="vi-VN" sz="1800" b="1" dirty="0">
              <a:solidFill>
                <a:srgbClr val="E91B34"/>
              </a:solidFill>
              <a:latin typeface="PF BeauSans Pro" panose="02000500000000020004" pitchFamily="2" charset="0"/>
            </a:endParaRPr>
          </a:p>
        </p:txBody>
      </p:sp>
      <p:grpSp>
        <p:nvGrpSpPr>
          <p:cNvPr id="45" name="Group 44">
            <a:extLst>
              <a:ext uri="{FF2B5EF4-FFF2-40B4-BE49-F238E27FC236}">
                <a16:creationId xmlns:a16="http://schemas.microsoft.com/office/drawing/2014/main" id="{BB13073D-7C72-4B8B-AF86-A6DBF898AC2A}"/>
              </a:ext>
            </a:extLst>
          </p:cNvPr>
          <p:cNvGrpSpPr/>
          <p:nvPr/>
        </p:nvGrpSpPr>
        <p:grpSpPr>
          <a:xfrm>
            <a:off x="368019" y="3123344"/>
            <a:ext cx="434444" cy="434444"/>
            <a:chOff x="371122" y="1345569"/>
            <a:chExt cx="527779" cy="527779"/>
          </a:xfrm>
        </p:grpSpPr>
        <p:sp>
          <p:nvSpPr>
            <p:cNvPr id="46" name="Oval 45">
              <a:extLst>
                <a:ext uri="{FF2B5EF4-FFF2-40B4-BE49-F238E27FC236}">
                  <a16:creationId xmlns:a16="http://schemas.microsoft.com/office/drawing/2014/main" id="{6558E30E-2710-4098-8266-754E53DC4EAE}"/>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E73D40A-255A-46E8-A960-51213BD8C8D0}"/>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D220F50E-2973-483E-A5C7-B38E4B6BD3E9}"/>
              </a:ext>
            </a:extLst>
          </p:cNvPr>
          <p:cNvSpPr txBox="1"/>
          <p:nvPr/>
        </p:nvSpPr>
        <p:spPr>
          <a:xfrm>
            <a:off x="414544" y="3131092"/>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2</a:t>
            </a:r>
          </a:p>
        </p:txBody>
      </p:sp>
      <p:sp>
        <p:nvSpPr>
          <p:cNvPr id="49" name="TextBox 48">
            <a:extLst>
              <a:ext uri="{FF2B5EF4-FFF2-40B4-BE49-F238E27FC236}">
                <a16:creationId xmlns:a16="http://schemas.microsoft.com/office/drawing/2014/main" id="{4CD14177-0160-47BA-B82B-38F6214CFF8C}"/>
              </a:ext>
            </a:extLst>
          </p:cNvPr>
          <p:cNvSpPr txBox="1"/>
          <p:nvPr/>
        </p:nvSpPr>
        <p:spPr>
          <a:xfrm>
            <a:off x="994430" y="3557788"/>
            <a:ext cx="5899387" cy="2535759"/>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Basic</a:t>
            </a:r>
            <a:r>
              <a:rPr lang="vi-VN" sz="1800" dirty="0">
                <a:solidFill>
                  <a:schemeClr val="dk1"/>
                </a:solidFill>
                <a:latin typeface="PF BeauSans Pro" panose="02000500000000020004" pitchFamily="2" charset="0"/>
              </a:rPr>
              <a:t>: Dành cho người dùng cá nhân hoặc doanh nghiệp nhỏ.</a:t>
            </a:r>
            <a:endParaRPr lang="en-US" sz="1800" dirty="0">
              <a:solidFill>
                <a:schemeClr val="dk1"/>
              </a:solidFill>
              <a:latin typeface="PF BeauSans Pro" panose="02000500000000020004" pitchFamily="2" charset="0"/>
            </a:endParaRPr>
          </a:p>
          <a:p>
            <a:pPr marL="285750" lvl="1" indent="-285750" algn="l" rtl="0">
              <a:lnSpc>
                <a:spcPct val="150000"/>
              </a:lnSpc>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Standard</a:t>
            </a:r>
            <a:r>
              <a:rPr lang="vi-VN" sz="1800" dirty="0">
                <a:solidFill>
                  <a:schemeClr val="dk1"/>
                </a:solidFill>
                <a:latin typeface="PF BeauSans Pro" panose="02000500000000020004" pitchFamily="2" charset="0"/>
              </a:rPr>
              <a:t>: Dành cho doanh nghiệp vừa với nhu cầu thường xuyên.</a:t>
            </a:r>
            <a:endParaRPr lang="en-US" sz="1800" dirty="0">
              <a:solidFill>
                <a:schemeClr val="dk1"/>
              </a:solidFill>
              <a:latin typeface="PF BeauSans Pro" panose="02000500000000020004" pitchFamily="2" charset="0"/>
            </a:endParaRPr>
          </a:p>
          <a:p>
            <a:pPr marL="285750" lvl="1" indent="-285750">
              <a:lnSpc>
                <a:spcPct val="150000"/>
              </a:lnSpc>
              <a:buSzPts val="1800"/>
              <a:buFont typeface="Arial" panose="020B0604020202020204" pitchFamily="34" charset="0"/>
              <a:buChar char="•"/>
            </a:pPr>
            <a:r>
              <a:rPr lang="vi-VN" sz="1800" b="1" dirty="0">
                <a:solidFill>
                  <a:schemeClr val="dk1"/>
                </a:solidFill>
                <a:latin typeface="PF BeauSans Pro" panose="02000500000000020004" pitchFamily="2" charset="0"/>
              </a:rPr>
              <a:t>Premium</a:t>
            </a:r>
            <a:r>
              <a:rPr lang="vi-VN" sz="1800" dirty="0">
                <a:solidFill>
                  <a:schemeClr val="dk1"/>
                </a:solidFill>
                <a:latin typeface="PF BeauSans Pro" panose="02000500000000020004" pitchFamily="2" charset="0"/>
              </a:rPr>
              <a:t>: Dành cho doanh nghiệp lớn hoặc tổ chức cần sử dụng toàn diện và không giới hạn.</a:t>
            </a:r>
          </a:p>
        </p:txBody>
      </p:sp>
      <p:pic>
        <p:nvPicPr>
          <p:cNvPr id="1026" name="Picture 2" descr="Cách đăng ký gói cước ST5KM nhận ngay 1GB data tốc độ cao chỉ với 5.000 đồng">
            <a:extLst>
              <a:ext uri="{FF2B5EF4-FFF2-40B4-BE49-F238E27FC236}">
                <a16:creationId xmlns:a16="http://schemas.microsoft.com/office/drawing/2014/main" id="{EEC893F1-9972-4C02-9392-269A8CE64B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891" r="-1"/>
          <a:stretch/>
        </p:blipFill>
        <p:spPr bwMode="auto">
          <a:xfrm>
            <a:off x="7669106" y="1450323"/>
            <a:ext cx="3602079" cy="42991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67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0" y="764453"/>
            <a:ext cx="252095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Gói</a:t>
            </a:r>
            <a:r>
              <a:rPr lang="en-US" sz="3200" dirty="0">
                <a:solidFill>
                  <a:srgbClr val="ED1B2F"/>
                </a:solidFill>
                <a:latin typeface="FS Magistral Bold" panose="020B0804030204080304" pitchFamily="34" charset="0"/>
              </a:rPr>
              <a:t> Generator</a:t>
            </a: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37" name="TextBox 36">
            <a:extLst>
              <a:ext uri="{FF2B5EF4-FFF2-40B4-BE49-F238E27FC236}">
                <a16:creationId xmlns:a16="http://schemas.microsoft.com/office/drawing/2014/main" id="{F3462490-819B-42AE-A155-7129E6AFA0D4}"/>
              </a:ext>
            </a:extLst>
          </p:cNvPr>
          <p:cNvSpPr txBox="1"/>
          <p:nvPr/>
        </p:nvSpPr>
        <p:spPr>
          <a:xfrm>
            <a:off x="393917" y="1616660"/>
            <a:ext cx="11137148" cy="876394"/>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Tạo video truyền thông, quảng bá sản phẩm, CSKH</a:t>
            </a:r>
          </a:p>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Tạo bài viết, sinh ảnh, nhạc và slide theo mô tả dạng text (command)</a:t>
            </a:r>
          </a:p>
        </p:txBody>
      </p:sp>
      <p:sp>
        <p:nvSpPr>
          <p:cNvPr id="44" name="TextBox 43">
            <a:extLst>
              <a:ext uri="{FF2B5EF4-FFF2-40B4-BE49-F238E27FC236}">
                <a16:creationId xmlns:a16="http://schemas.microsoft.com/office/drawing/2014/main" id="{14FE067F-C5EC-48FB-9B06-AEA952F37C3E}"/>
              </a:ext>
            </a:extLst>
          </p:cNvPr>
          <p:cNvSpPr txBox="1"/>
          <p:nvPr/>
        </p:nvSpPr>
        <p:spPr>
          <a:xfrm>
            <a:off x="393917" y="1204666"/>
            <a:ext cx="4351439" cy="369332"/>
          </a:xfrm>
          <a:prstGeom prst="rect">
            <a:avLst/>
          </a:prstGeom>
          <a:noFill/>
        </p:spPr>
        <p:txBody>
          <a:bodyPr wrap="square" rtlCol="0">
            <a:spAutoFit/>
          </a:bodyPr>
          <a:lstStyle/>
          <a:p>
            <a:pPr marL="0" lvl="1" algn="just" rtl="0">
              <a:spcBef>
                <a:spcPts val="0"/>
              </a:spcBef>
              <a:spcAft>
                <a:spcPts val="0"/>
              </a:spcAft>
              <a:buSzPts val="1800"/>
            </a:pPr>
            <a:r>
              <a:rPr lang="en-US" b="1" dirty="0" err="1">
                <a:solidFill>
                  <a:srgbClr val="E91B34"/>
                </a:solidFill>
                <a:latin typeface="PF BeauSans Pro" panose="02000500000000020004" pitchFamily="2" charset="0"/>
              </a:rPr>
              <a:t>Tính</a:t>
            </a:r>
            <a:r>
              <a:rPr lang="en-US" b="1" dirty="0">
                <a:solidFill>
                  <a:srgbClr val="E91B34"/>
                </a:solidFill>
                <a:latin typeface="PF BeauSans Pro" panose="02000500000000020004" pitchFamily="2" charset="0"/>
              </a:rPr>
              <a:t> </a:t>
            </a:r>
            <a:r>
              <a:rPr lang="en-US" b="1" dirty="0" err="1">
                <a:solidFill>
                  <a:srgbClr val="E91B34"/>
                </a:solidFill>
                <a:latin typeface="PF BeauSans Pro" panose="02000500000000020004" pitchFamily="2" charset="0"/>
              </a:rPr>
              <a:t>năng</a:t>
            </a:r>
            <a:r>
              <a:rPr lang="en-US" sz="1800" b="1" dirty="0">
                <a:solidFill>
                  <a:srgbClr val="E91B34"/>
                </a:solidFill>
                <a:latin typeface="PF BeauSans Pro" panose="02000500000000020004" pitchFamily="2" charset="0"/>
              </a:rPr>
              <a:t>:</a:t>
            </a:r>
            <a:endParaRPr lang="vi-VN" sz="1800" b="1" dirty="0">
              <a:solidFill>
                <a:srgbClr val="E91B34"/>
              </a:solidFill>
              <a:latin typeface="PF BeauSans Pro" panose="02000500000000020004" pitchFamily="2" charset="0"/>
            </a:endParaRPr>
          </a:p>
        </p:txBody>
      </p:sp>
      <p:graphicFrame>
        <p:nvGraphicFramePr>
          <p:cNvPr id="25" name="Table 4">
            <a:extLst>
              <a:ext uri="{FF2B5EF4-FFF2-40B4-BE49-F238E27FC236}">
                <a16:creationId xmlns:a16="http://schemas.microsoft.com/office/drawing/2014/main" id="{4D58D672-717B-4479-8696-9DD31A5FA230}"/>
              </a:ext>
            </a:extLst>
          </p:cNvPr>
          <p:cNvGraphicFramePr>
            <a:graphicFrameLocks noGrp="1"/>
          </p:cNvGraphicFramePr>
          <p:nvPr>
            <p:extLst>
              <p:ext uri="{D42A27DB-BD31-4B8C-83A1-F6EECF244321}">
                <p14:modId xmlns:p14="http://schemas.microsoft.com/office/powerpoint/2010/main" val="3215239447"/>
              </p:ext>
            </p:extLst>
          </p:nvPr>
        </p:nvGraphicFramePr>
        <p:xfrm>
          <a:off x="519764" y="2678192"/>
          <a:ext cx="11011300" cy="3363897"/>
        </p:xfrm>
        <a:graphic>
          <a:graphicData uri="http://schemas.openxmlformats.org/drawingml/2006/table">
            <a:tbl>
              <a:tblPr firstRow="1" bandRow="1">
                <a:tableStyleId>{5C22544A-7EE6-4342-B048-85BDC9FD1C3A}</a:tableStyleId>
              </a:tblPr>
              <a:tblGrid>
                <a:gridCol w="1212783">
                  <a:extLst>
                    <a:ext uri="{9D8B030D-6E8A-4147-A177-3AD203B41FA5}">
                      <a16:colId xmlns:a16="http://schemas.microsoft.com/office/drawing/2014/main" val="1789346352"/>
                    </a:ext>
                  </a:extLst>
                </a:gridCol>
                <a:gridCol w="2204186">
                  <a:extLst>
                    <a:ext uri="{9D8B030D-6E8A-4147-A177-3AD203B41FA5}">
                      <a16:colId xmlns:a16="http://schemas.microsoft.com/office/drawing/2014/main" val="2623302553"/>
                    </a:ext>
                  </a:extLst>
                </a:gridCol>
                <a:gridCol w="2069431">
                  <a:extLst>
                    <a:ext uri="{9D8B030D-6E8A-4147-A177-3AD203B41FA5}">
                      <a16:colId xmlns:a16="http://schemas.microsoft.com/office/drawing/2014/main" val="2180679147"/>
                    </a:ext>
                  </a:extLst>
                </a:gridCol>
                <a:gridCol w="5524900">
                  <a:extLst>
                    <a:ext uri="{9D8B030D-6E8A-4147-A177-3AD203B41FA5}">
                      <a16:colId xmlns:a16="http://schemas.microsoft.com/office/drawing/2014/main" val="1320028950"/>
                    </a:ext>
                  </a:extLst>
                </a:gridCol>
              </a:tblGrid>
              <a:tr h="722327">
                <a:tc>
                  <a:txBody>
                    <a:bodyPr/>
                    <a:lstStyle/>
                    <a:p>
                      <a:pPr algn="ctr"/>
                      <a:r>
                        <a:rPr lang="en-US" sz="1600" dirty="0" err="1">
                          <a:latin typeface="FS Magistral Bold" panose="020B0804030204080304" pitchFamily="34" charset="0"/>
                        </a:rPr>
                        <a:t>Cấp</a:t>
                      </a:r>
                      <a:r>
                        <a:rPr lang="en-US" sz="1600" dirty="0">
                          <a:latin typeface="FS Magistral Bold" panose="020B0804030204080304" pitchFamily="34" charset="0"/>
                        </a:rPr>
                        <a:t> </a:t>
                      </a:r>
                      <a:r>
                        <a:rPr lang="en-US" sz="1600" dirty="0" err="1">
                          <a:latin typeface="FS Magistral Bold" panose="020B0804030204080304" pitchFamily="34" charset="0"/>
                        </a:rPr>
                        <a:t>độ</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tháng</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năm</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err="1">
                          <a:latin typeface="FS Magistral Bold" panose="020B0804030204080304" pitchFamily="34" charset="0"/>
                        </a:rPr>
                        <a:t>Hạn</a:t>
                      </a:r>
                      <a:r>
                        <a:rPr lang="en-US" sz="1600" dirty="0">
                          <a:latin typeface="FS Magistral Bold" panose="020B0804030204080304" pitchFamily="34" charset="0"/>
                        </a:rPr>
                        <a:t> </a:t>
                      </a:r>
                      <a:r>
                        <a:rPr lang="en-US" sz="1600" dirty="0" err="1">
                          <a:latin typeface="FS Magistral Bold" panose="020B0804030204080304" pitchFamily="34" charset="0"/>
                        </a:rPr>
                        <a:t>mức</a:t>
                      </a:r>
                      <a:r>
                        <a:rPr lang="en-US" sz="1600" dirty="0">
                          <a:latin typeface="FS Magistral Bold" panose="020B0804030204080304" pitchFamily="34" charset="0"/>
                        </a:rPr>
                        <a:t> </a:t>
                      </a:r>
                      <a:r>
                        <a:rPr lang="en-US" sz="1600" dirty="0" err="1">
                          <a:latin typeface="FS Magistral Bold" panose="020B0804030204080304" pitchFamily="34" charset="0"/>
                        </a:rPr>
                        <a:t>sử</a:t>
                      </a:r>
                      <a:r>
                        <a:rPr lang="en-US" sz="1600" dirty="0">
                          <a:latin typeface="FS Magistral Bold" panose="020B0804030204080304" pitchFamily="34" charset="0"/>
                        </a:rPr>
                        <a:t> </a:t>
                      </a:r>
                      <a:r>
                        <a:rPr lang="en-US" sz="1600" dirty="0" err="1">
                          <a:latin typeface="FS Magistral Bold" panose="020B0804030204080304" pitchFamily="34" charset="0"/>
                        </a:rPr>
                        <a:t>dụng</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814623">
                <a:tc>
                  <a:txBody>
                    <a:bodyPr/>
                    <a:lstStyle/>
                    <a:p>
                      <a:pPr algn="l"/>
                      <a:r>
                        <a:rPr lang="en-US" sz="1600" dirty="0">
                          <a:latin typeface="PF BeauSans Pro" panose="02000500000000020004" pitchFamily="2" charset="0"/>
                        </a:rPr>
                        <a:t>Basic</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3,000,000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28,800,000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50 phút AI tạo nội dung/tháng, 80 </a:t>
                      </a:r>
                      <a:r>
                        <a:rPr lang="en-US" sz="1600" dirty="0">
                          <a:latin typeface="PF BeauSans Pro" panose="02000500000000020004" pitchFamily="2" charset="0"/>
                        </a:rPr>
                        <a:t>templates</a:t>
                      </a:r>
                      <a:r>
                        <a:rPr lang="vi-VN" sz="1600" dirty="0">
                          <a:latin typeface="PF BeauSans Pro" panose="02000500000000020004" pitchFamily="2" charset="0"/>
                        </a:rPr>
                        <a:t>, 100GB lưu trữ, không giới hạn xuất bản, 2 giọng nói, tối đa 1 người dùng</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814623">
                <a:tc>
                  <a:txBody>
                    <a:bodyPr/>
                    <a:lstStyle/>
                    <a:p>
                      <a:pPr algn="l"/>
                      <a:r>
                        <a:rPr lang="en-US" sz="1600" dirty="0">
                          <a:latin typeface="PF BeauSans Pro" panose="02000500000000020004" pitchFamily="2" charset="0"/>
                        </a:rPr>
                        <a:t>Standard</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6,000,000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57,600,000</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150 phút AI tạo nội dung/tháng, 200 t</a:t>
                      </a:r>
                      <a:r>
                        <a:rPr lang="en-US" sz="1600" dirty="0" err="1">
                          <a:latin typeface="PF BeauSans Pro" panose="02000500000000020004" pitchFamily="2" charset="0"/>
                        </a:rPr>
                        <a:t>emplates</a:t>
                      </a:r>
                      <a:r>
                        <a:rPr lang="vi-VN" sz="1600" dirty="0">
                          <a:latin typeface="PF BeauSans Pro" panose="02000500000000020004" pitchFamily="2" charset="0"/>
                        </a:rPr>
                        <a:t>, 250GB lưu trữ, không giới hạn xuất bản, 5 giọng nói, tối đa 5 người dùng</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995650">
                <a:tc>
                  <a:txBody>
                    <a:bodyPr/>
                    <a:lstStyle/>
                    <a:p>
                      <a:pPr algn="l"/>
                      <a:r>
                        <a:rPr lang="vi-VN" sz="1600" dirty="0">
                          <a:latin typeface="PF BeauSans Pro" panose="02000500000000020004" pitchFamily="2" charset="0"/>
                        </a:rPr>
                        <a:t>Premium</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10,000,000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96,000,000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Không giới hạn AI tạo nội dung, 500 t</a:t>
                      </a:r>
                      <a:r>
                        <a:rPr lang="en-US" sz="1600" dirty="0" err="1">
                          <a:latin typeface="PF BeauSans Pro" panose="02000500000000020004" pitchFamily="2" charset="0"/>
                        </a:rPr>
                        <a:t>emplates</a:t>
                      </a:r>
                      <a:r>
                        <a:rPr lang="en-US" sz="1600" dirty="0">
                          <a:latin typeface="PF BeauSans Pro" panose="02000500000000020004" pitchFamily="2" charset="0"/>
                        </a:rPr>
                        <a:t>, </a:t>
                      </a:r>
                      <a:r>
                        <a:rPr lang="vi-VN" sz="1600" dirty="0">
                          <a:latin typeface="PF BeauSans Pro" panose="02000500000000020004" pitchFamily="2" charset="0"/>
                        </a:rPr>
                        <a:t>1TB lưu trữ, không giới hạn xuất bản, 10 giọng nói, tối đa 20 người dùng</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Tree>
    <p:extLst>
      <p:ext uri="{BB962C8B-B14F-4D97-AF65-F5344CB8AC3E}">
        <p14:creationId xmlns:p14="http://schemas.microsoft.com/office/powerpoint/2010/main" val="2660485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1" y="764453"/>
            <a:ext cx="2942167"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Gói</a:t>
            </a:r>
            <a:r>
              <a:rPr lang="en-US" sz="3200" dirty="0">
                <a:solidFill>
                  <a:srgbClr val="ED1B2F"/>
                </a:solidFill>
                <a:latin typeface="FS Magistral Bold" panose="020B0804030204080304" pitchFamily="34" charset="0"/>
              </a:rPr>
              <a:t> Transformer</a:t>
            </a: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37" name="TextBox 36">
            <a:extLst>
              <a:ext uri="{FF2B5EF4-FFF2-40B4-BE49-F238E27FC236}">
                <a16:creationId xmlns:a16="http://schemas.microsoft.com/office/drawing/2014/main" id="{F3462490-819B-42AE-A155-7129E6AFA0D4}"/>
              </a:ext>
            </a:extLst>
          </p:cNvPr>
          <p:cNvSpPr txBox="1"/>
          <p:nvPr/>
        </p:nvSpPr>
        <p:spPr>
          <a:xfrm>
            <a:off x="393917" y="1616660"/>
            <a:ext cx="5414216" cy="1354217"/>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Phân tích nội dung, cảm xúc, hành vi từ audio/video</a:t>
            </a:r>
            <a:endParaRPr lang="en-US" sz="1800" dirty="0">
              <a:solidFill>
                <a:schemeClr val="dk1"/>
              </a:solidFill>
              <a:latin typeface="PF BeauSans Pro" panose="02000500000000020004" pitchFamily="2" charset="0"/>
            </a:endParaRPr>
          </a:p>
          <a:p>
            <a:pPr marL="0" lvl="1" algn="l" rtl="0">
              <a:spcBef>
                <a:spcPts val="0"/>
              </a:spcBef>
              <a:spcAft>
                <a:spcPts val="0"/>
              </a:spcAft>
              <a:buSzPts val="1800"/>
            </a:pPr>
            <a:endParaRPr lang="vi-VN" sz="500" dirty="0">
              <a:solidFill>
                <a:schemeClr val="dk1"/>
              </a:solidFill>
              <a:latin typeface="PF BeauSans Pro" panose="02000500000000020004" pitchFamily="2" charset="0"/>
            </a:endParaRPr>
          </a:p>
          <a:p>
            <a:pPr marL="285750" lvl="1" indent="-285750" algn="l" rtl="0">
              <a:spcBef>
                <a:spcPts val="0"/>
              </a:spcBef>
              <a:spcAft>
                <a:spcPts val="0"/>
              </a:spcAft>
              <a:buSzPts val="1800"/>
              <a:buFont typeface="Arial" panose="020B0604020202020204" pitchFamily="34" charset="0"/>
              <a:buChar char="•"/>
            </a:pPr>
            <a:r>
              <a:rPr lang="en-US" sz="1800" dirty="0" err="1">
                <a:solidFill>
                  <a:schemeClr val="dk1"/>
                </a:solidFill>
                <a:latin typeface="PF BeauSans Pro" panose="02000500000000020004" pitchFamily="2" charset="0"/>
              </a:rPr>
              <a:t>Chuyển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giọng</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nói</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thành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văn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bản</a:t>
            </a:r>
            <a:r>
              <a:rPr lang="en-US" sz="1800" dirty="0">
                <a:solidFill>
                  <a:schemeClr val="dk1"/>
                </a:solidFill>
                <a:latin typeface="PF BeauSans Pro" panose="02000500000000020004" pitchFamily="2" charset="0"/>
              </a:rPr>
              <a:t> (speech-to-text)</a:t>
            </a:r>
          </a:p>
          <a:p>
            <a:pPr marL="0" lvl="1" algn="l" rtl="0">
              <a:spcBef>
                <a:spcPts val="0"/>
              </a:spcBef>
              <a:spcAft>
                <a:spcPts val="0"/>
              </a:spcAft>
              <a:buSzPts val="1800"/>
            </a:pPr>
            <a:endParaRPr lang="en-US" sz="500" dirty="0">
              <a:solidFill>
                <a:schemeClr val="dk1"/>
              </a:solidFill>
              <a:latin typeface="PF BeauSans Pro" panose="02000500000000020004" pitchFamily="2" charset="0"/>
            </a:endParaRPr>
          </a:p>
          <a:p>
            <a:pPr marL="285750" lvl="1" indent="-285750">
              <a:buSzPts val="1800"/>
              <a:buFont typeface="Arial" panose="020B0604020202020204" pitchFamily="34" charset="0"/>
              <a:buChar char="•"/>
            </a:pPr>
            <a:r>
              <a:rPr lang="en-US" sz="1800" dirty="0" err="1">
                <a:solidFill>
                  <a:schemeClr val="dk1"/>
                </a:solidFill>
                <a:latin typeface="PF BeauSans Pro" panose="02000500000000020004" pitchFamily="2" charset="0"/>
              </a:rPr>
              <a:t>Chuyển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văn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bản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thành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giọng</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nói</a:t>
            </a:r>
            <a:r>
              <a:rPr lang="en-US" sz="1800" dirty="0">
                <a:solidFill>
                  <a:schemeClr val="dk1"/>
                </a:solidFill>
                <a:latin typeface="PF BeauSans Pro" panose="02000500000000020004" pitchFamily="2" charset="0"/>
              </a:rPr>
              <a:t> (text-to-speech)</a:t>
            </a:r>
          </a:p>
        </p:txBody>
      </p:sp>
      <p:sp>
        <p:nvSpPr>
          <p:cNvPr id="44" name="TextBox 43">
            <a:extLst>
              <a:ext uri="{FF2B5EF4-FFF2-40B4-BE49-F238E27FC236}">
                <a16:creationId xmlns:a16="http://schemas.microsoft.com/office/drawing/2014/main" id="{14FE067F-C5EC-48FB-9B06-AEA952F37C3E}"/>
              </a:ext>
            </a:extLst>
          </p:cNvPr>
          <p:cNvSpPr txBox="1"/>
          <p:nvPr/>
        </p:nvSpPr>
        <p:spPr>
          <a:xfrm>
            <a:off x="393917" y="1204666"/>
            <a:ext cx="4351439" cy="369332"/>
          </a:xfrm>
          <a:prstGeom prst="rect">
            <a:avLst/>
          </a:prstGeom>
          <a:noFill/>
        </p:spPr>
        <p:txBody>
          <a:bodyPr wrap="square" rtlCol="0">
            <a:spAutoFit/>
          </a:bodyPr>
          <a:lstStyle/>
          <a:p>
            <a:pPr marL="0" lvl="1" algn="just" rtl="0">
              <a:spcBef>
                <a:spcPts val="0"/>
              </a:spcBef>
              <a:spcAft>
                <a:spcPts val="0"/>
              </a:spcAft>
              <a:buSzPts val="1800"/>
            </a:pPr>
            <a:r>
              <a:rPr lang="en-US" b="1" dirty="0" err="1">
                <a:solidFill>
                  <a:srgbClr val="E91B34"/>
                </a:solidFill>
                <a:latin typeface="PF BeauSans Pro" panose="02000500000000020004" pitchFamily="2" charset="0"/>
              </a:rPr>
              <a:t>Tính</a:t>
            </a:r>
            <a:r>
              <a:rPr lang="en-US" b="1" dirty="0">
                <a:solidFill>
                  <a:srgbClr val="E91B34"/>
                </a:solidFill>
                <a:latin typeface="PF BeauSans Pro" panose="02000500000000020004" pitchFamily="2" charset="0"/>
              </a:rPr>
              <a:t> </a:t>
            </a:r>
            <a:r>
              <a:rPr lang="en-US" b="1" dirty="0" err="1">
                <a:solidFill>
                  <a:srgbClr val="E91B34"/>
                </a:solidFill>
                <a:latin typeface="PF BeauSans Pro" panose="02000500000000020004" pitchFamily="2" charset="0"/>
              </a:rPr>
              <a:t>năng</a:t>
            </a:r>
            <a:r>
              <a:rPr lang="en-US" sz="1800" b="1" dirty="0">
                <a:solidFill>
                  <a:srgbClr val="E91B34"/>
                </a:solidFill>
                <a:latin typeface="PF BeauSans Pro" panose="02000500000000020004" pitchFamily="2" charset="0"/>
              </a:rPr>
              <a:t>:</a:t>
            </a:r>
            <a:endParaRPr lang="vi-VN" sz="1800" b="1" dirty="0">
              <a:solidFill>
                <a:srgbClr val="E91B34"/>
              </a:solidFill>
              <a:latin typeface="PF BeauSans Pro" panose="02000500000000020004" pitchFamily="2" charset="0"/>
            </a:endParaRPr>
          </a:p>
        </p:txBody>
      </p:sp>
      <p:graphicFrame>
        <p:nvGraphicFramePr>
          <p:cNvPr id="25" name="Table 4">
            <a:extLst>
              <a:ext uri="{FF2B5EF4-FFF2-40B4-BE49-F238E27FC236}">
                <a16:creationId xmlns:a16="http://schemas.microsoft.com/office/drawing/2014/main" id="{4D58D672-717B-4479-8696-9DD31A5FA230}"/>
              </a:ext>
            </a:extLst>
          </p:cNvPr>
          <p:cNvGraphicFramePr>
            <a:graphicFrameLocks noGrp="1"/>
          </p:cNvGraphicFramePr>
          <p:nvPr>
            <p:extLst>
              <p:ext uri="{D42A27DB-BD31-4B8C-83A1-F6EECF244321}">
                <p14:modId xmlns:p14="http://schemas.microsoft.com/office/powerpoint/2010/main" val="2444426527"/>
              </p:ext>
            </p:extLst>
          </p:nvPr>
        </p:nvGraphicFramePr>
        <p:xfrm>
          <a:off x="516467" y="3369736"/>
          <a:ext cx="11006665" cy="2672296"/>
        </p:xfrm>
        <a:graphic>
          <a:graphicData uri="http://schemas.openxmlformats.org/drawingml/2006/table">
            <a:tbl>
              <a:tblPr firstRow="1" bandRow="1">
                <a:tableStyleId>{5C22544A-7EE6-4342-B048-85BDC9FD1C3A}</a:tableStyleId>
              </a:tblPr>
              <a:tblGrid>
                <a:gridCol w="1212272">
                  <a:extLst>
                    <a:ext uri="{9D8B030D-6E8A-4147-A177-3AD203B41FA5}">
                      <a16:colId xmlns:a16="http://schemas.microsoft.com/office/drawing/2014/main" val="1789346352"/>
                    </a:ext>
                  </a:extLst>
                </a:gridCol>
                <a:gridCol w="2203259">
                  <a:extLst>
                    <a:ext uri="{9D8B030D-6E8A-4147-A177-3AD203B41FA5}">
                      <a16:colId xmlns:a16="http://schemas.microsoft.com/office/drawing/2014/main" val="2623302553"/>
                    </a:ext>
                  </a:extLst>
                </a:gridCol>
                <a:gridCol w="2068559">
                  <a:extLst>
                    <a:ext uri="{9D8B030D-6E8A-4147-A177-3AD203B41FA5}">
                      <a16:colId xmlns:a16="http://schemas.microsoft.com/office/drawing/2014/main" val="2180679147"/>
                    </a:ext>
                  </a:extLst>
                </a:gridCol>
                <a:gridCol w="5522575">
                  <a:extLst>
                    <a:ext uri="{9D8B030D-6E8A-4147-A177-3AD203B41FA5}">
                      <a16:colId xmlns:a16="http://schemas.microsoft.com/office/drawing/2014/main" val="1320028950"/>
                    </a:ext>
                  </a:extLst>
                </a:gridCol>
              </a:tblGrid>
              <a:tr h="595774">
                <a:tc>
                  <a:txBody>
                    <a:bodyPr/>
                    <a:lstStyle/>
                    <a:p>
                      <a:pPr algn="ctr"/>
                      <a:r>
                        <a:rPr lang="en-US" sz="1600" dirty="0" err="1">
                          <a:latin typeface="FS Magistral Bold" panose="020B0804030204080304" pitchFamily="34" charset="0"/>
                        </a:rPr>
                        <a:t>Cấp</a:t>
                      </a:r>
                      <a:r>
                        <a:rPr lang="en-US" sz="1600" dirty="0">
                          <a:latin typeface="FS Magistral Bold" panose="020B0804030204080304" pitchFamily="34" charset="0"/>
                        </a:rPr>
                        <a:t> </a:t>
                      </a:r>
                      <a:r>
                        <a:rPr lang="en-US" sz="1600" dirty="0" err="1">
                          <a:latin typeface="FS Magistral Bold" panose="020B0804030204080304" pitchFamily="34" charset="0"/>
                        </a:rPr>
                        <a:t>độ</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tháng</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năm</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err="1">
                          <a:latin typeface="FS Magistral Bold" panose="020B0804030204080304" pitchFamily="34" charset="0"/>
                        </a:rPr>
                        <a:t>Hạn</a:t>
                      </a:r>
                      <a:r>
                        <a:rPr lang="en-US" sz="1600" dirty="0">
                          <a:latin typeface="FS Magistral Bold" panose="020B0804030204080304" pitchFamily="34" charset="0"/>
                        </a:rPr>
                        <a:t> </a:t>
                      </a:r>
                      <a:r>
                        <a:rPr lang="en-US" sz="1600" dirty="0" err="1">
                          <a:latin typeface="FS Magistral Bold" panose="020B0804030204080304" pitchFamily="34" charset="0"/>
                        </a:rPr>
                        <a:t>mức</a:t>
                      </a:r>
                      <a:r>
                        <a:rPr lang="en-US" sz="1600" dirty="0">
                          <a:latin typeface="FS Magistral Bold" panose="020B0804030204080304" pitchFamily="34" charset="0"/>
                        </a:rPr>
                        <a:t> </a:t>
                      </a:r>
                      <a:r>
                        <a:rPr lang="en-US" sz="1600" dirty="0" err="1">
                          <a:latin typeface="FS Magistral Bold" panose="020B0804030204080304" pitchFamily="34" charset="0"/>
                        </a:rPr>
                        <a:t>sử</a:t>
                      </a:r>
                      <a:r>
                        <a:rPr lang="en-US" sz="1600" dirty="0">
                          <a:latin typeface="FS Magistral Bold" panose="020B0804030204080304" pitchFamily="34" charset="0"/>
                        </a:rPr>
                        <a:t> </a:t>
                      </a:r>
                      <a:r>
                        <a:rPr lang="en-US" sz="1600" dirty="0" err="1">
                          <a:latin typeface="FS Magistral Bold" panose="020B0804030204080304" pitchFamily="34" charset="0"/>
                        </a:rPr>
                        <a:t>dụng</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583412">
                <a:tc>
                  <a:txBody>
                    <a:bodyPr/>
                    <a:lstStyle/>
                    <a:p>
                      <a:pPr algn="l"/>
                      <a:r>
                        <a:rPr lang="en-US" sz="1600" dirty="0">
                          <a:latin typeface="PF BeauSans Pro" panose="02000500000000020004" pitchFamily="2" charset="0"/>
                        </a:rPr>
                        <a:t>Basic</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3,000,000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28,800,000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50 phút phân tích audio/video/tháng, tối đa 100 tệp văn bản, </a:t>
                      </a:r>
                      <a:r>
                        <a:rPr lang="en-US" sz="1600" dirty="0">
                          <a:latin typeface="PF BeauSans Pro" panose="02000500000000020004" pitchFamily="2" charset="0"/>
                        </a:rPr>
                        <a:t>100</a:t>
                      </a:r>
                      <a:r>
                        <a:rPr lang="vi-VN" sz="1600" dirty="0">
                          <a:latin typeface="PF BeauSans Pro" panose="02000500000000020004" pitchFamily="2" charset="0"/>
                        </a:rPr>
                        <a:t>GB lưu trữ, 1 người dùng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671900">
                <a:tc>
                  <a:txBody>
                    <a:bodyPr/>
                    <a:lstStyle/>
                    <a:p>
                      <a:pPr algn="l"/>
                      <a:r>
                        <a:rPr lang="en-US" sz="1600" dirty="0">
                          <a:latin typeface="PF BeauSans Pro" panose="02000500000000020004" pitchFamily="2" charset="0"/>
                        </a:rPr>
                        <a:t>Standard</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6,000,000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57,600,000</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150 phút phân tích audio/video/tháng, tối đa 300 tệp văn bản, 250GB lưu trữ, tối đa 5 người dùng</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821210">
                <a:tc>
                  <a:txBody>
                    <a:bodyPr/>
                    <a:lstStyle/>
                    <a:p>
                      <a:pPr algn="l"/>
                      <a:r>
                        <a:rPr lang="vi-VN" sz="1600" dirty="0">
                          <a:latin typeface="PF BeauSans Pro" panose="02000500000000020004" pitchFamily="2" charset="0"/>
                        </a:rPr>
                        <a:t>Premium</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10,000,000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96,000,000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Không giới hạn phân tích audio/video và tệp văn bản, 1TB lưu trữ, hỗ trợ báo cáo chi tiết, tối đa 20 người dùng</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
        <p:nvSpPr>
          <p:cNvPr id="16" name="TextBox 15">
            <a:extLst>
              <a:ext uri="{FF2B5EF4-FFF2-40B4-BE49-F238E27FC236}">
                <a16:creationId xmlns:a16="http://schemas.microsoft.com/office/drawing/2014/main" id="{991C09F9-9FA0-4EF9-A113-593E00B7AB4E}"/>
              </a:ext>
            </a:extLst>
          </p:cNvPr>
          <p:cNvSpPr txBox="1"/>
          <p:nvPr/>
        </p:nvSpPr>
        <p:spPr>
          <a:xfrm>
            <a:off x="6141629" y="1605855"/>
            <a:ext cx="5936340" cy="1631216"/>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Dịch nội dung video, chuyển đổi giọng nói kết hợp khẩu hình miệng</a:t>
            </a:r>
            <a:endParaRPr lang="en-US" sz="1800" dirty="0">
              <a:solidFill>
                <a:schemeClr val="dk1"/>
              </a:solidFill>
              <a:latin typeface="PF BeauSans Pro" panose="02000500000000020004" pitchFamily="2" charset="0"/>
            </a:endParaRPr>
          </a:p>
          <a:p>
            <a:pPr marL="0" lvl="1" algn="l" rtl="0">
              <a:spcBef>
                <a:spcPts val="0"/>
              </a:spcBef>
              <a:spcAft>
                <a:spcPts val="0"/>
              </a:spcAft>
              <a:buSzPts val="1800"/>
            </a:pPr>
            <a:endParaRPr lang="vi-VN" sz="500" dirty="0">
              <a:solidFill>
                <a:schemeClr val="dk1"/>
              </a:solidFill>
              <a:latin typeface="PF BeauSans Pro" panose="02000500000000020004" pitchFamily="2" charset="0"/>
            </a:endParaRPr>
          </a:p>
          <a:p>
            <a:pPr marL="285750" lvl="1" indent="-285750" algn="l" rtl="0">
              <a:spcBef>
                <a:spcPts val="0"/>
              </a:spcBef>
              <a:spcAft>
                <a:spcPts val="0"/>
              </a:spcAft>
              <a:buSzPts val="1800"/>
              <a:buFont typeface="Arial" panose="020B0604020202020204" pitchFamily="34" charset="0"/>
              <a:buChar char="•"/>
            </a:pPr>
            <a:r>
              <a:rPr lang="en-US" sz="1800" dirty="0" err="1">
                <a:solidFill>
                  <a:schemeClr val="dk1"/>
                </a:solidFill>
                <a:latin typeface="PF BeauSans Pro" panose="02000500000000020004" pitchFamily="2" charset="0"/>
              </a:rPr>
              <a:t>Tóm</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tắt</a:t>
            </a:r>
            <a:r>
              <a:rPr lang="en-US" sz="1800" dirty="0">
                <a:solidFill>
                  <a:schemeClr val="dk1"/>
                </a:solidFill>
                <a:latin typeface="PF BeauSans Pro" panose="02000500000000020004" pitchFamily="2" charset="0"/>
              </a:rPr>
              <a:t>, highlight video, </a:t>
            </a:r>
            <a:r>
              <a:rPr lang="en-US" sz="1800" dirty="0" err="1">
                <a:solidFill>
                  <a:schemeClr val="dk1"/>
                </a:solidFill>
                <a:latin typeface="PF BeauSans Pro" panose="02000500000000020004" pitchFamily="2" charset="0"/>
              </a:rPr>
              <a:t>phim</a:t>
            </a:r>
            <a:endParaRPr lang="en-US" sz="1800" dirty="0">
              <a:solidFill>
                <a:schemeClr val="dk1"/>
              </a:solidFill>
              <a:latin typeface="PF BeauSans Pro" panose="02000500000000020004" pitchFamily="2" charset="0"/>
            </a:endParaRPr>
          </a:p>
          <a:p>
            <a:pPr marL="0" lvl="1" algn="l" rtl="0">
              <a:spcBef>
                <a:spcPts val="0"/>
              </a:spcBef>
              <a:spcAft>
                <a:spcPts val="0"/>
              </a:spcAft>
              <a:buSzPts val="1800"/>
            </a:pPr>
            <a:endParaRPr lang="en-US" sz="500" dirty="0">
              <a:solidFill>
                <a:schemeClr val="dk1"/>
              </a:solidFill>
              <a:latin typeface="PF BeauSans Pro" panose="02000500000000020004" pitchFamily="2" charset="0"/>
            </a:endParaRPr>
          </a:p>
          <a:p>
            <a:pPr marL="285750" lvl="1" indent="-285750">
              <a:buSzPts val="1800"/>
              <a:buFont typeface="Arial" panose="020B0604020202020204" pitchFamily="34" charset="0"/>
              <a:buChar char="•"/>
            </a:pPr>
            <a:r>
              <a:rPr lang="en-US" sz="1800" dirty="0" err="1">
                <a:solidFill>
                  <a:schemeClr val="dk1"/>
                </a:solidFill>
                <a:latin typeface="PF BeauSans Pro" panose="02000500000000020004" pitchFamily="2" charset="0"/>
              </a:rPr>
              <a:t>Trích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xuất</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và</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phân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tích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văn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bản</a:t>
            </a:r>
            <a:r>
              <a:rPr lang="en-US" sz="1800" dirty="0">
                <a:solidFill>
                  <a:schemeClr val="dk1"/>
                </a:solidFill>
                <a:latin typeface="PF BeauSans Pro" panose="02000500000000020004" pitchFamily="2" charset="0"/>
              </a:rPr>
              <a:t> (OCR, </a:t>
            </a:r>
            <a:r>
              <a:rPr lang="en-US" sz="1800" dirty="0" err="1">
                <a:solidFill>
                  <a:schemeClr val="dk1"/>
                </a:solidFill>
                <a:latin typeface="PF BeauSans Pro" panose="02000500000000020004" pitchFamily="2" charset="0"/>
              </a:rPr>
              <a:t>tóm</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tắt</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hỏi</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đáp</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phân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tích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báo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cáo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tài</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chính</a:t>
            </a:r>
            <a:r>
              <a:rPr lang="en-US" sz="1800" dirty="0">
                <a:solidFill>
                  <a:schemeClr val="dk1"/>
                </a:solidFill>
                <a:latin typeface="PF BeauSans Pro" panose="02000500000000020004" pitchFamily="2" charset="0"/>
              </a:rPr>
              <a:t>)</a:t>
            </a:r>
          </a:p>
        </p:txBody>
      </p:sp>
    </p:spTree>
    <p:extLst>
      <p:ext uri="{BB962C8B-B14F-4D97-AF65-F5344CB8AC3E}">
        <p14:creationId xmlns:p14="http://schemas.microsoft.com/office/powerpoint/2010/main" val="2468565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0" y="764453"/>
            <a:ext cx="1766888"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Gói</a:t>
            </a:r>
            <a:r>
              <a:rPr lang="en-US" sz="3200" dirty="0">
                <a:solidFill>
                  <a:srgbClr val="ED1B2F"/>
                </a:solidFill>
                <a:latin typeface="FS Magistral Bold" panose="020B0804030204080304" pitchFamily="34" charset="0"/>
              </a:rPr>
              <a:t> Editor</a:t>
            </a: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37" name="TextBox 36">
            <a:extLst>
              <a:ext uri="{FF2B5EF4-FFF2-40B4-BE49-F238E27FC236}">
                <a16:creationId xmlns:a16="http://schemas.microsoft.com/office/drawing/2014/main" id="{F3462490-819B-42AE-A155-7129E6AFA0D4}"/>
              </a:ext>
            </a:extLst>
          </p:cNvPr>
          <p:cNvSpPr txBox="1"/>
          <p:nvPr/>
        </p:nvSpPr>
        <p:spPr>
          <a:xfrm>
            <a:off x="393917" y="1616660"/>
            <a:ext cx="11137148" cy="1289264"/>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Chỉnh sửa âm nhạc, giọng nói, voice-over và video</a:t>
            </a:r>
          </a:p>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Tạo video custom, hình ảnh, giọng nói, nội dung cá nhân hóa</a:t>
            </a:r>
            <a:endParaRPr lang="en-US" sz="1800" dirty="0">
              <a:solidFill>
                <a:schemeClr val="dk1"/>
              </a:solidFill>
              <a:latin typeface="PF BeauSans Pro" panose="02000500000000020004" pitchFamily="2" charset="0"/>
            </a:endParaRPr>
          </a:p>
          <a:p>
            <a:pPr marL="285750" lvl="1" indent="-285750">
              <a:lnSpc>
                <a:spcPct val="150000"/>
              </a:lnSpc>
              <a:buSzPts val="1800"/>
              <a:buFont typeface="Arial" panose="020B0604020202020204" pitchFamily="34" charset="0"/>
              <a:buChar char="•"/>
            </a:pPr>
            <a:r>
              <a:rPr lang="vi-VN" sz="1800" dirty="0">
                <a:solidFill>
                  <a:schemeClr val="dk1"/>
                </a:solidFill>
                <a:latin typeface="PF BeauSans Pro" panose="02000500000000020004" pitchFamily="2" charset="0"/>
              </a:rPr>
              <a:t>Thêm, sửa, xóa đối tượng trong hình ảnh/video</a:t>
            </a:r>
          </a:p>
        </p:txBody>
      </p:sp>
      <p:sp>
        <p:nvSpPr>
          <p:cNvPr id="44" name="TextBox 43">
            <a:extLst>
              <a:ext uri="{FF2B5EF4-FFF2-40B4-BE49-F238E27FC236}">
                <a16:creationId xmlns:a16="http://schemas.microsoft.com/office/drawing/2014/main" id="{14FE067F-C5EC-48FB-9B06-AEA952F37C3E}"/>
              </a:ext>
            </a:extLst>
          </p:cNvPr>
          <p:cNvSpPr txBox="1"/>
          <p:nvPr/>
        </p:nvSpPr>
        <p:spPr>
          <a:xfrm>
            <a:off x="393917" y="1204666"/>
            <a:ext cx="4351439" cy="369332"/>
          </a:xfrm>
          <a:prstGeom prst="rect">
            <a:avLst/>
          </a:prstGeom>
          <a:noFill/>
        </p:spPr>
        <p:txBody>
          <a:bodyPr wrap="square" rtlCol="0">
            <a:spAutoFit/>
          </a:bodyPr>
          <a:lstStyle/>
          <a:p>
            <a:pPr marL="0" lvl="1" algn="just" rtl="0">
              <a:spcBef>
                <a:spcPts val="0"/>
              </a:spcBef>
              <a:spcAft>
                <a:spcPts val="0"/>
              </a:spcAft>
              <a:buSzPts val="1800"/>
            </a:pPr>
            <a:r>
              <a:rPr lang="en-US" b="1" dirty="0" err="1">
                <a:solidFill>
                  <a:srgbClr val="E91B34"/>
                </a:solidFill>
                <a:latin typeface="PF BeauSans Pro" panose="02000500000000020004" pitchFamily="2" charset="0"/>
              </a:rPr>
              <a:t>Tính</a:t>
            </a:r>
            <a:r>
              <a:rPr lang="en-US" b="1" dirty="0">
                <a:solidFill>
                  <a:srgbClr val="E91B34"/>
                </a:solidFill>
                <a:latin typeface="PF BeauSans Pro" panose="02000500000000020004" pitchFamily="2" charset="0"/>
              </a:rPr>
              <a:t> </a:t>
            </a:r>
            <a:r>
              <a:rPr lang="en-US" b="1" dirty="0" err="1">
                <a:solidFill>
                  <a:srgbClr val="E91B34"/>
                </a:solidFill>
                <a:latin typeface="PF BeauSans Pro" panose="02000500000000020004" pitchFamily="2" charset="0"/>
              </a:rPr>
              <a:t>năng</a:t>
            </a:r>
            <a:r>
              <a:rPr lang="en-US" sz="1800" b="1" dirty="0">
                <a:solidFill>
                  <a:srgbClr val="E91B34"/>
                </a:solidFill>
                <a:latin typeface="PF BeauSans Pro" panose="02000500000000020004" pitchFamily="2" charset="0"/>
              </a:rPr>
              <a:t>:</a:t>
            </a:r>
            <a:endParaRPr lang="vi-VN" sz="1800" b="1" dirty="0">
              <a:solidFill>
                <a:srgbClr val="E91B34"/>
              </a:solidFill>
              <a:latin typeface="PF BeauSans Pro" panose="02000500000000020004" pitchFamily="2" charset="0"/>
            </a:endParaRPr>
          </a:p>
        </p:txBody>
      </p:sp>
      <p:graphicFrame>
        <p:nvGraphicFramePr>
          <p:cNvPr id="25" name="Table 4">
            <a:extLst>
              <a:ext uri="{FF2B5EF4-FFF2-40B4-BE49-F238E27FC236}">
                <a16:creationId xmlns:a16="http://schemas.microsoft.com/office/drawing/2014/main" id="{4D58D672-717B-4479-8696-9DD31A5FA230}"/>
              </a:ext>
            </a:extLst>
          </p:cNvPr>
          <p:cNvGraphicFramePr>
            <a:graphicFrameLocks noGrp="1"/>
          </p:cNvGraphicFramePr>
          <p:nvPr>
            <p:extLst>
              <p:ext uri="{D42A27DB-BD31-4B8C-83A1-F6EECF244321}">
                <p14:modId xmlns:p14="http://schemas.microsoft.com/office/powerpoint/2010/main" val="4282243030"/>
              </p:ext>
            </p:extLst>
          </p:nvPr>
        </p:nvGraphicFramePr>
        <p:xfrm>
          <a:off x="501806" y="3061012"/>
          <a:ext cx="11006254" cy="3027556"/>
        </p:xfrm>
        <a:graphic>
          <a:graphicData uri="http://schemas.openxmlformats.org/drawingml/2006/table">
            <a:tbl>
              <a:tblPr firstRow="1" bandRow="1">
                <a:tableStyleId>{5C22544A-7EE6-4342-B048-85BDC9FD1C3A}</a:tableStyleId>
              </a:tblPr>
              <a:tblGrid>
                <a:gridCol w="1212227">
                  <a:extLst>
                    <a:ext uri="{9D8B030D-6E8A-4147-A177-3AD203B41FA5}">
                      <a16:colId xmlns:a16="http://schemas.microsoft.com/office/drawing/2014/main" val="1789346352"/>
                    </a:ext>
                  </a:extLst>
                </a:gridCol>
                <a:gridCol w="2203175">
                  <a:extLst>
                    <a:ext uri="{9D8B030D-6E8A-4147-A177-3AD203B41FA5}">
                      <a16:colId xmlns:a16="http://schemas.microsoft.com/office/drawing/2014/main" val="2623302553"/>
                    </a:ext>
                  </a:extLst>
                </a:gridCol>
                <a:gridCol w="2068483">
                  <a:extLst>
                    <a:ext uri="{9D8B030D-6E8A-4147-A177-3AD203B41FA5}">
                      <a16:colId xmlns:a16="http://schemas.microsoft.com/office/drawing/2014/main" val="2180679147"/>
                    </a:ext>
                  </a:extLst>
                </a:gridCol>
                <a:gridCol w="5522369">
                  <a:extLst>
                    <a:ext uri="{9D8B030D-6E8A-4147-A177-3AD203B41FA5}">
                      <a16:colId xmlns:a16="http://schemas.microsoft.com/office/drawing/2014/main" val="1320028950"/>
                    </a:ext>
                  </a:extLst>
                </a:gridCol>
              </a:tblGrid>
              <a:tr h="592362">
                <a:tc>
                  <a:txBody>
                    <a:bodyPr/>
                    <a:lstStyle/>
                    <a:p>
                      <a:pPr algn="ctr"/>
                      <a:r>
                        <a:rPr lang="en-US" sz="1600" dirty="0" err="1">
                          <a:latin typeface="FS Magistral Bold" panose="020B0804030204080304" pitchFamily="34" charset="0"/>
                        </a:rPr>
                        <a:t>Cấp</a:t>
                      </a:r>
                      <a:r>
                        <a:rPr lang="en-US" sz="1600" dirty="0">
                          <a:latin typeface="FS Magistral Bold" panose="020B0804030204080304" pitchFamily="34" charset="0"/>
                        </a:rPr>
                        <a:t> </a:t>
                      </a:r>
                      <a:r>
                        <a:rPr lang="en-US" sz="1600" dirty="0" err="1">
                          <a:latin typeface="FS Magistral Bold" panose="020B0804030204080304" pitchFamily="34" charset="0"/>
                        </a:rPr>
                        <a:t>độ</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tháng</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năm</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err="1">
                          <a:latin typeface="FS Magistral Bold" panose="020B0804030204080304" pitchFamily="34" charset="0"/>
                        </a:rPr>
                        <a:t>Hạn</a:t>
                      </a:r>
                      <a:r>
                        <a:rPr lang="en-US" sz="1600" dirty="0">
                          <a:latin typeface="FS Magistral Bold" panose="020B0804030204080304" pitchFamily="34" charset="0"/>
                        </a:rPr>
                        <a:t> </a:t>
                      </a:r>
                      <a:r>
                        <a:rPr lang="en-US" sz="1600" dirty="0" err="1">
                          <a:latin typeface="FS Magistral Bold" panose="020B0804030204080304" pitchFamily="34" charset="0"/>
                        </a:rPr>
                        <a:t>mức</a:t>
                      </a:r>
                      <a:r>
                        <a:rPr lang="en-US" sz="1600" dirty="0">
                          <a:latin typeface="FS Magistral Bold" panose="020B0804030204080304" pitchFamily="34" charset="0"/>
                        </a:rPr>
                        <a:t> </a:t>
                      </a:r>
                      <a:r>
                        <a:rPr lang="en-US" sz="1600" dirty="0" err="1">
                          <a:latin typeface="FS Magistral Bold" panose="020B0804030204080304" pitchFamily="34" charset="0"/>
                        </a:rPr>
                        <a:t>sử</a:t>
                      </a:r>
                      <a:r>
                        <a:rPr lang="en-US" sz="1600" dirty="0">
                          <a:latin typeface="FS Magistral Bold" panose="020B0804030204080304" pitchFamily="34" charset="0"/>
                        </a:rPr>
                        <a:t> </a:t>
                      </a:r>
                      <a:r>
                        <a:rPr lang="en-US" sz="1600" dirty="0" err="1">
                          <a:latin typeface="FS Magistral Bold" panose="020B0804030204080304" pitchFamily="34" charset="0"/>
                        </a:rPr>
                        <a:t>dụng</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790623">
                <a:tc>
                  <a:txBody>
                    <a:bodyPr/>
                    <a:lstStyle/>
                    <a:p>
                      <a:pPr algn="l"/>
                      <a:r>
                        <a:rPr lang="en-US" sz="1600" dirty="0">
                          <a:latin typeface="PF BeauSans Pro" panose="02000500000000020004" pitchFamily="2" charset="0"/>
                        </a:rPr>
                        <a:t>Basic</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3,000,000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28,800,000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50 phút chỉnh sửa video/audio, 10 video hoặc</a:t>
                      </a:r>
                      <a:r>
                        <a:rPr lang="en-US" sz="1600" dirty="0">
                          <a:latin typeface="PF BeauSans Pro" panose="02000500000000020004" pitchFamily="2" charset="0"/>
                        </a:rPr>
                        <a:t> 15 audio</a:t>
                      </a:r>
                      <a:r>
                        <a:rPr lang="vi-VN" sz="1600" dirty="0">
                          <a:latin typeface="PF BeauSans Pro" panose="02000500000000020004" pitchFamily="2" charset="0"/>
                        </a:rPr>
                        <a:t>/tháng, 100GB lưu trữ, không giới hạn xuất bản</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828063">
                <a:tc>
                  <a:txBody>
                    <a:bodyPr/>
                    <a:lstStyle/>
                    <a:p>
                      <a:pPr algn="l"/>
                      <a:r>
                        <a:rPr lang="en-US" sz="1600" dirty="0">
                          <a:latin typeface="PF BeauSans Pro" panose="02000500000000020004" pitchFamily="2" charset="0"/>
                        </a:rPr>
                        <a:t>Standard</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6,000,000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57,600,000</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150 phút chỉnh sửa video/audio, 30 video hoặc </a:t>
                      </a:r>
                      <a:r>
                        <a:rPr lang="en-US" sz="1600" dirty="0">
                          <a:latin typeface="PF BeauSans Pro" panose="02000500000000020004" pitchFamily="2" charset="0"/>
                        </a:rPr>
                        <a:t>3</a:t>
                      </a:r>
                      <a:r>
                        <a:rPr lang="vi-VN" sz="1600" dirty="0">
                          <a:latin typeface="PF BeauSans Pro" panose="02000500000000020004" pitchFamily="2" charset="0"/>
                        </a:rPr>
                        <a:t>5 </a:t>
                      </a:r>
                      <a:r>
                        <a:rPr lang="en-US" sz="1600" dirty="0">
                          <a:latin typeface="PF BeauSans Pro" panose="02000500000000020004" pitchFamily="2" charset="0"/>
                        </a:rPr>
                        <a:t>audio</a:t>
                      </a:r>
                      <a:r>
                        <a:rPr lang="vi-VN" sz="1600" dirty="0">
                          <a:latin typeface="PF BeauSans Pro" panose="02000500000000020004" pitchFamily="2" charset="0"/>
                        </a:rPr>
                        <a:t>/tháng, 250GB lưu trữ, tối đa 5 người dùng</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816508">
                <a:tc>
                  <a:txBody>
                    <a:bodyPr/>
                    <a:lstStyle/>
                    <a:p>
                      <a:pPr algn="l"/>
                      <a:r>
                        <a:rPr lang="vi-VN" sz="1600" dirty="0">
                          <a:latin typeface="PF BeauSans Pro" panose="02000500000000020004" pitchFamily="2" charset="0"/>
                        </a:rPr>
                        <a:t>Premium</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10,000,000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96,000,000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Không giới hạn chỉnh sửa video/audio</a:t>
                      </a:r>
                      <a:r>
                        <a:rPr lang="en-US" sz="1600" dirty="0">
                          <a:latin typeface="PF BeauSans Pro" panose="02000500000000020004" pitchFamily="2" charset="0"/>
                        </a:rPr>
                        <a:t>, 1</a:t>
                      </a:r>
                      <a:r>
                        <a:rPr lang="vi-VN" sz="1600" dirty="0">
                          <a:latin typeface="PF BeauSans Pro" panose="02000500000000020004" pitchFamily="2" charset="0"/>
                        </a:rPr>
                        <a:t>TB lưu trữ, hỗ trợ chỉnh sửa nâng cao</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Tree>
    <p:extLst>
      <p:ext uri="{BB962C8B-B14F-4D97-AF65-F5344CB8AC3E}">
        <p14:creationId xmlns:p14="http://schemas.microsoft.com/office/powerpoint/2010/main" val="681581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6213674" y="1839895"/>
            <a:ext cx="5428788" cy="2994801"/>
          </a:xfrm>
          <a:prstGeom prst="roundRect">
            <a:avLst/>
          </a:prstGeom>
          <a:solidFill>
            <a:srgbClr val="FFFAF7"/>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845820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54671" y="353820"/>
            <a:ext cx="10130609"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Nền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tảng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tích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sáng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tạo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nội</a:t>
            </a:r>
            <a:r>
              <a:rPr lang="en-US" sz="3200" dirty="0">
                <a:solidFill>
                  <a:srgbClr val="FF0000"/>
                </a:solidFill>
                <a:latin typeface="FS Magistral Bold" panose="020B0804030204080304" pitchFamily="34" charset="0"/>
              </a:rPr>
              <a:t> dung </a:t>
            </a:r>
            <a:r>
              <a:rPr lang="en-US" sz="3200" dirty="0" err="1">
                <a:solidFill>
                  <a:srgbClr val="FF0000"/>
                </a:solidFill>
                <a:latin typeface="FS Magistral Bold" panose="020B0804030204080304" pitchFamily="34" charset="0"/>
              </a:rPr>
              <a:t>đa</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thể</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endParaRPr lang="en-US" sz="3200" dirty="0">
              <a:solidFill>
                <a:srgbClr val="ED1B2F"/>
              </a:solidFill>
              <a:latin typeface="FS Magistral Bold" panose="020B0804030204080304" pitchFamily="34" charset="0"/>
            </a:endParaRPr>
          </a:p>
        </p:txBody>
      </p:sp>
      <p:sp>
        <p:nvSpPr>
          <p:cNvPr id="15" name="TextBox 14">
            <a:extLst>
              <a:ext uri="{FF2B5EF4-FFF2-40B4-BE49-F238E27FC236}">
                <a16:creationId xmlns:a16="http://schemas.microsoft.com/office/drawing/2014/main" id="{4815BD79-6C4E-4A82-9C88-7CD882D7B288}"/>
              </a:ext>
            </a:extLst>
          </p:cNvPr>
          <p:cNvSpPr txBox="1"/>
          <p:nvPr/>
        </p:nvSpPr>
        <p:spPr>
          <a:xfrm>
            <a:off x="298913" y="1938108"/>
            <a:ext cx="5428788" cy="3046988"/>
          </a:xfrm>
          <a:prstGeom prst="rect">
            <a:avLst/>
          </a:prstGeom>
          <a:noFill/>
        </p:spPr>
        <p:txBody>
          <a:bodyPr wrap="square" rtlCol="0">
            <a:spAutoFit/>
          </a:bodyPr>
          <a:lstStyle/>
          <a:p>
            <a:pPr marL="0" lvl="1" algn="l" rtl="0">
              <a:spcBef>
                <a:spcPts val="0"/>
              </a:spcBef>
              <a:spcAft>
                <a:spcPts val="0"/>
              </a:spcAft>
              <a:buSzPts val="1800"/>
            </a:pPr>
            <a:r>
              <a:rPr lang="vi-VN" sz="1800" dirty="0">
                <a:solidFill>
                  <a:schemeClr val="dk1"/>
                </a:solidFill>
                <a:latin typeface="PF BeauSans Pro" panose="02000500000000020004" pitchFamily="2" charset="0"/>
              </a:rPr>
              <a:t>Xây dựng Platform hỗ trợ phân tích và tạo nội dung đa thể thức:</a:t>
            </a:r>
            <a:endParaRPr lang="vi-VN" dirty="0">
              <a:latin typeface="PF BeauSans Pro" panose="02000500000000020004" pitchFamily="2" charset="0"/>
            </a:endParaRP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Tích hợp sẵn các tính năng hỗ trợ phân tích, sáng tạo nội dung theo yêu cầu, mô tả.</a:t>
            </a:r>
            <a:endParaRPr lang="vi-VN" dirty="0">
              <a:latin typeface="PF BeauSans Pro" panose="02000500000000020004" pitchFamily="2" charset="0"/>
            </a:endParaRP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Có giao diện web/app thân thiện cho người sử dụng, dễ dàng thao tác</a:t>
            </a: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Phát huy tối đa tính sáng tạo của con người.</a:t>
            </a:r>
            <a:endParaRPr lang="vi-VN" dirty="0">
              <a:latin typeface="PF BeauSans Pro" panose="02000500000000020004" pitchFamily="2" charset="0"/>
            </a:endParaRP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Hỗ trợ đa ngôn ngữ: tiếng Anh, tiếng Việt, …</a:t>
            </a:r>
            <a:endParaRPr lang="vi-VN" dirty="0">
              <a:latin typeface="PF BeauSans Pro" panose="02000500000000020004" pitchFamily="2" charset="0"/>
            </a:endParaRPr>
          </a:p>
          <a:p>
            <a:endParaRPr lang="en-US" dirty="0">
              <a:latin typeface="FS Magistral Bold" panose="020B0804030204080304" pitchFamily="34" charset="0"/>
            </a:endParaRPr>
          </a:p>
        </p:txBody>
      </p:sp>
      <p:grpSp>
        <p:nvGrpSpPr>
          <p:cNvPr id="19" name="Google Shape;194;p9">
            <a:extLst>
              <a:ext uri="{FF2B5EF4-FFF2-40B4-BE49-F238E27FC236}">
                <a16:creationId xmlns:a16="http://schemas.microsoft.com/office/drawing/2014/main" id="{20D83B00-4A9E-4751-98EF-BF83EFF27102}"/>
              </a:ext>
            </a:extLst>
          </p:cNvPr>
          <p:cNvGrpSpPr/>
          <p:nvPr/>
        </p:nvGrpSpPr>
        <p:grpSpPr>
          <a:xfrm>
            <a:off x="6543719" y="2136825"/>
            <a:ext cx="4768698" cy="2401521"/>
            <a:chOff x="2208753" y="2293691"/>
            <a:chExt cx="7010400" cy="3488769"/>
          </a:xfrm>
        </p:grpSpPr>
        <p:pic>
          <p:nvPicPr>
            <p:cNvPr id="20" name="Google Shape;195;p9">
              <a:extLst>
                <a:ext uri="{FF2B5EF4-FFF2-40B4-BE49-F238E27FC236}">
                  <a16:creationId xmlns:a16="http://schemas.microsoft.com/office/drawing/2014/main" id="{127B0FB2-9CFB-4E6F-89B3-2D2C76B77A01}"/>
                </a:ext>
              </a:extLst>
            </p:cNvPr>
            <p:cNvPicPr preferRelativeResize="0"/>
            <p:nvPr/>
          </p:nvPicPr>
          <p:blipFill rotWithShape="1">
            <a:blip r:embed="rId3">
              <a:alphaModFix/>
            </a:blip>
            <a:srcRect/>
            <a:stretch/>
          </p:blipFill>
          <p:spPr>
            <a:xfrm>
              <a:off x="2208753" y="2293691"/>
              <a:ext cx="7010400" cy="3488769"/>
            </a:xfrm>
            <a:prstGeom prst="rect">
              <a:avLst/>
            </a:prstGeom>
            <a:noFill/>
            <a:ln>
              <a:noFill/>
            </a:ln>
          </p:spPr>
        </p:pic>
        <p:pic>
          <p:nvPicPr>
            <p:cNvPr id="21" name="Google Shape;196;p9">
              <a:extLst>
                <a:ext uri="{FF2B5EF4-FFF2-40B4-BE49-F238E27FC236}">
                  <a16:creationId xmlns:a16="http://schemas.microsoft.com/office/drawing/2014/main" id="{451FAC42-E6DC-451A-AB61-5691A00DDE3B}"/>
                </a:ext>
              </a:extLst>
            </p:cNvPr>
            <p:cNvPicPr preferRelativeResize="0"/>
            <p:nvPr/>
          </p:nvPicPr>
          <p:blipFill rotWithShape="1">
            <a:blip r:embed="rId4">
              <a:alphaModFix/>
            </a:blip>
            <a:srcRect/>
            <a:stretch/>
          </p:blipFill>
          <p:spPr>
            <a:xfrm>
              <a:off x="5029200" y="3200398"/>
              <a:ext cx="1675353" cy="1675353"/>
            </a:xfrm>
            <a:prstGeom prst="rect">
              <a:avLst/>
            </a:prstGeom>
            <a:noFill/>
            <a:ln>
              <a:noFill/>
            </a:ln>
          </p:spPr>
        </p:pic>
      </p:grpSp>
      <p:sp>
        <p:nvSpPr>
          <p:cNvPr id="16" name="TextBox 15">
            <a:extLst>
              <a:ext uri="{FF2B5EF4-FFF2-40B4-BE49-F238E27FC236}">
                <a16:creationId xmlns:a16="http://schemas.microsoft.com/office/drawing/2014/main" id="{916A3B96-2692-4937-9663-171777432B34}"/>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Tree>
    <p:extLst>
      <p:ext uri="{BB962C8B-B14F-4D97-AF65-F5344CB8AC3E}">
        <p14:creationId xmlns:p14="http://schemas.microsoft.com/office/powerpoint/2010/main" val="36901870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1" y="764453"/>
            <a:ext cx="231563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Gói</a:t>
            </a:r>
            <a:r>
              <a:rPr lang="en-US" sz="3200" dirty="0">
                <a:solidFill>
                  <a:srgbClr val="ED1B2F"/>
                </a:solidFill>
                <a:latin typeface="FS Magistral Bold" panose="020B0804030204080304" pitchFamily="34" charset="0"/>
              </a:rPr>
              <a:t> Ultimate</a:t>
            </a: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37" name="TextBox 36">
            <a:extLst>
              <a:ext uri="{FF2B5EF4-FFF2-40B4-BE49-F238E27FC236}">
                <a16:creationId xmlns:a16="http://schemas.microsoft.com/office/drawing/2014/main" id="{F3462490-819B-42AE-A155-7129E6AFA0D4}"/>
              </a:ext>
            </a:extLst>
          </p:cNvPr>
          <p:cNvSpPr txBox="1"/>
          <p:nvPr/>
        </p:nvSpPr>
        <p:spPr>
          <a:xfrm>
            <a:off x="393917" y="1616660"/>
            <a:ext cx="11137148" cy="458267"/>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Bao gồm tất cả tính năng từ 3 gói trên</a:t>
            </a:r>
          </a:p>
        </p:txBody>
      </p:sp>
      <p:sp>
        <p:nvSpPr>
          <p:cNvPr id="44" name="TextBox 43">
            <a:extLst>
              <a:ext uri="{FF2B5EF4-FFF2-40B4-BE49-F238E27FC236}">
                <a16:creationId xmlns:a16="http://schemas.microsoft.com/office/drawing/2014/main" id="{14FE067F-C5EC-48FB-9B06-AEA952F37C3E}"/>
              </a:ext>
            </a:extLst>
          </p:cNvPr>
          <p:cNvSpPr txBox="1"/>
          <p:nvPr/>
        </p:nvSpPr>
        <p:spPr>
          <a:xfrm>
            <a:off x="393917" y="1204666"/>
            <a:ext cx="4351439" cy="369332"/>
          </a:xfrm>
          <a:prstGeom prst="rect">
            <a:avLst/>
          </a:prstGeom>
          <a:noFill/>
        </p:spPr>
        <p:txBody>
          <a:bodyPr wrap="square" rtlCol="0">
            <a:spAutoFit/>
          </a:bodyPr>
          <a:lstStyle/>
          <a:p>
            <a:pPr marL="0" lvl="1" algn="just" rtl="0">
              <a:spcBef>
                <a:spcPts val="0"/>
              </a:spcBef>
              <a:spcAft>
                <a:spcPts val="0"/>
              </a:spcAft>
              <a:buSzPts val="1800"/>
            </a:pPr>
            <a:r>
              <a:rPr lang="en-US" b="1" dirty="0" err="1">
                <a:solidFill>
                  <a:srgbClr val="E91B34"/>
                </a:solidFill>
                <a:latin typeface="PF BeauSans Pro" panose="02000500000000020004" pitchFamily="2" charset="0"/>
              </a:rPr>
              <a:t>Tính</a:t>
            </a:r>
            <a:r>
              <a:rPr lang="en-US" b="1" dirty="0">
                <a:solidFill>
                  <a:srgbClr val="E91B34"/>
                </a:solidFill>
                <a:latin typeface="PF BeauSans Pro" panose="02000500000000020004" pitchFamily="2" charset="0"/>
              </a:rPr>
              <a:t> </a:t>
            </a:r>
            <a:r>
              <a:rPr lang="en-US" b="1" dirty="0" err="1">
                <a:solidFill>
                  <a:srgbClr val="E91B34"/>
                </a:solidFill>
                <a:latin typeface="PF BeauSans Pro" panose="02000500000000020004" pitchFamily="2" charset="0"/>
              </a:rPr>
              <a:t>năng</a:t>
            </a:r>
            <a:r>
              <a:rPr lang="en-US" sz="1800" b="1" dirty="0">
                <a:solidFill>
                  <a:srgbClr val="E91B34"/>
                </a:solidFill>
                <a:latin typeface="PF BeauSans Pro" panose="02000500000000020004" pitchFamily="2" charset="0"/>
              </a:rPr>
              <a:t>:</a:t>
            </a:r>
            <a:endParaRPr lang="vi-VN" sz="1800" b="1" dirty="0">
              <a:solidFill>
                <a:srgbClr val="E91B34"/>
              </a:solidFill>
              <a:latin typeface="PF BeauSans Pro" panose="02000500000000020004" pitchFamily="2" charset="0"/>
            </a:endParaRPr>
          </a:p>
        </p:txBody>
      </p:sp>
      <p:graphicFrame>
        <p:nvGraphicFramePr>
          <p:cNvPr id="25" name="Table 4">
            <a:extLst>
              <a:ext uri="{FF2B5EF4-FFF2-40B4-BE49-F238E27FC236}">
                <a16:creationId xmlns:a16="http://schemas.microsoft.com/office/drawing/2014/main" id="{4D58D672-717B-4479-8696-9DD31A5FA230}"/>
              </a:ext>
            </a:extLst>
          </p:cNvPr>
          <p:cNvGraphicFramePr>
            <a:graphicFrameLocks noGrp="1"/>
          </p:cNvGraphicFramePr>
          <p:nvPr>
            <p:extLst>
              <p:ext uri="{D42A27DB-BD31-4B8C-83A1-F6EECF244321}">
                <p14:modId xmlns:p14="http://schemas.microsoft.com/office/powerpoint/2010/main" val="346674957"/>
              </p:ext>
            </p:extLst>
          </p:nvPr>
        </p:nvGraphicFramePr>
        <p:xfrm>
          <a:off x="501805" y="2358486"/>
          <a:ext cx="11029260" cy="3735061"/>
        </p:xfrm>
        <a:graphic>
          <a:graphicData uri="http://schemas.openxmlformats.org/drawingml/2006/table">
            <a:tbl>
              <a:tblPr firstRow="1" bandRow="1">
                <a:tableStyleId>{5C22544A-7EE6-4342-B048-85BDC9FD1C3A}</a:tableStyleId>
              </a:tblPr>
              <a:tblGrid>
                <a:gridCol w="1214761">
                  <a:extLst>
                    <a:ext uri="{9D8B030D-6E8A-4147-A177-3AD203B41FA5}">
                      <a16:colId xmlns:a16="http://schemas.microsoft.com/office/drawing/2014/main" val="1789346352"/>
                    </a:ext>
                  </a:extLst>
                </a:gridCol>
                <a:gridCol w="1818371">
                  <a:extLst>
                    <a:ext uri="{9D8B030D-6E8A-4147-A177-3AD203B41FA5}">
                      <a16:colId xmlns:a16="http://schemas.microsoft.com/office/drawing/2014/main" val="2623302553"/>
                    </a:ext>
                  </a:extLst>
                </a:gridCol>
                <a:gridCol w="1661531">
                  <a:extLst>
                    <a:ext uri="{9D8B030D-6E8A-4147-A177-3AD203B41FA5}">
                      <a16:colId xmlns:a16="http://schemas.microsoft.com/office/drawing/2014/main" val="2180679147"/>
                    </a:ext>
                  </a:extLst>
                </a:gridCol>
                <a:gridCol w="6334597">
                  <a:extLst>
                    <a:ext uri="{9D8B030D-6E8A-4147-A177-3AD203B41FA5}">
                      <a16:colId xmlns:a16="http://schemas.microsoft.com/office/drawing/2014/main" val="1320028950"/>
                    </a:ext>
                  </a:extLst>
                </a:gridCol>
              </a:tblGrid>
              <a:tr h="730790">
                <a:tc>
                  <a:txBody>
                    <a:bodyPr/>
                    <a:lstStyle/>
                    <a:p>
                      <a:pPr algn="ctr"/>
                      <a:r>
                        <a:rPr lang="en-US" sz="1600" dirty="0" err="1">
                          <a:latin typeface="FS Magistral Bold" panose="020B0804030204080304" pitchFamily="34" charset="0"/>
                        </a:rPr>
                        <a:t>Cấp</a:t>
                      </a:r>
                      <a:r>
                        <a:rPr lang="en-US" sz="1600" dirty="0">
                          <a:latin typeface="FS Magistral Bold" panose="020B0804030204080304" pitchFamily="34" charset="0"/>
                        </a:rPr>
                        <a:t> </a:t>
                      </a:r>
                      <a:r>
                        <a:rPr lang="en-US" sz="1600" dirty="0" err="1">
                          <a:latin typeface="FS Magistral Bold" panose="020B0804030204080304" pitchFamily="34" charset="0"/>
                        </a:rPr>
                        <a:t>độ</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tháng</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năm</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err="1">
                          <a:latin typeface="FS Magistral Bold" panose="020B0804030204080304" pitchFamily="34" charset="0"/>
                        </a:rPr>
                        <a:t>Hạn</a:t>
                      </a:r>
                      <a:r>
                        <a:rPr lang="en-US" sz="1600" dirty="0">
                          <a:latin typeface="FS Magistral Bold" panose="020B0804030204080304" pitchFamily="34" charset="0"/>
                        </a:rPr>
                        <a:t> </a:t>
                      </a:r>
                      <a:r>
                        <a:rPr lang="en-US" sz="1600" dirty="0" err="1">
                          <a:latin typeface="FS Magistral Bold" panose="020B0804030204080304" pitchFamily="34" charset="0"/>
                        </a:rPr>
                        <a:t>mức</a:t>
                      </a:r>
                      <a:r>
                        <a:rPr lang="en-US" sz="1600" dirty="0">
                          <a:latin typeface="FS Magistral Bold" panose="020B0804030204080304" pitchFamily="34" charset="0"/>
                        </a:rPr>
                        <a:t> </a:t>
                      </a:r>
                      <a:r>
                        <a:rPr lang="en-US" sz="1600" dirty="0" err="1">
                          <a:latin typeface="FS Magistral Bold" panose="020B0804030204080304" pitchFamily="34" charset="0"/>
                        </a:rPr>
                        <a:t>sử</a:t>
                      </a:r>
                      <a:r>
                        <a:rPr lang="en-US" sz="1600" dirty="0">
                          <a:latin typeface="FS Magistral Bold" panose="020B0804030204080304" pitchFamily="34" charset="0"/>
                        </a:rPr>
                        <a:t> </a:t>
                      </a:r>
                      <a:r>
                        <a:rPr lang="en-US" sz="1600" dirty="0" err="1">
                          <a:latin typeface="FS Magistral Bold" panose="020B0804030204080304" pitchFamily="34" charset="0"/>
                        </a:rPr>
                        <a:t>dụng</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975382">
                <a:tc>
                  <a:txBody>
                    <a:bodyPr/>
                    <a:lstStyle/>
                    <a:p>
                      <a:pPr algn="l"/>
                      <a:r>
                        <a:rPr lang="en-US" sz="1600" dirty="0">
                          <a:latin typeface="PF BeauSans Pro" panose="02000500000000020004" pitchFamily="2" charset="0"/>
                        </a:rPr>
                        <a:t>Basic</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5,000,000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48,000,000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50 phút AI tạo nội dung/tháng, 80 templates,</a:t>
                      </a:r>
                      <a:r>
                        <a:rPr lang="en-US" sz="1600" dirty="0">
                          <a:latin typeface="PF BeauSans Pro" panose="02000500000000020004" pitchFamily="2" charset="0"/>
                        </a:rPr>
                        <a:t> </a:t>
                      </a:r>
                      <a:r>
                        <a:rPr lang="vi-VN" sz="1600" dirty="0">
                          <a:latin typeface="PF BeauSans Pro" panose="02000500000000020004" pitchFamily="2" charset="0"/>
                        </a:rPr>
                        <a:t>50 phút phân tích</a:t>
                      </a:r>
                      <a:r>
                        <a:rPr lang="en-US" sz="1600" dirty="0">
                          <a:latin typeface="PF BeauSans Pro" panose="02000500000000020004" pitchFamily="2" charset="0"/>
                        </a:rPr>
                        <a:t>/</a:t>
                      </a:r>
                      <a:r>
                        <a:rPr lang="en-US" sz="1600" dirty="0" err="1">
                          <a:latin typeface="PF BeauSans Pro" panose="02000500000000020004" pitchFamily="2" charset="0"/>
                        </a:rPr>
                        <a:t>chỉnh</a:t>
                      </a:r>
                      <a:r>
                        <a:rPr lang="en-US" sz="1600" dirty="0">
                          <a:latin typeface="PF BeauSans Pro" panose="02000500000000020004" pitchFamily="2" charset="0"/>
                        </a:rPr>
                        <a:t> </a:t>
                      </a:r>
                      <a:r>
                        <a:rPr lang="en-US" sz="1600" dirty="0" err="1">
                          <a:latin typeface="PF BeauSans Pro" panose="02000500000000020004" pitchFamily="2" charset="0"/>
                        </a:rPr>
                        <a:t>sửa</a:t>
                      </a:r>
                      <a:r>
                        <a:rPr lang="vi-VN" sz="1600" dirty="0">
                          <a:latin typeface="PF BeauSans Pro" panose="02000500000000020004" pitchFamily="2" charset="0"/>
                        </a:rPr>
                        <a:t> audio/video/tháng, tối đa 100 tệp văn bản</a:t>
                      </a:r>
                      <a:r>
                        <a:rPr lang="en-US" sz="1600" dirty="0">
                          <a:latin typeface="PF BeauSans Pro" panose="02000500000000020004" pitchFamily="2" charset="0"/>
                        </a:rPr>
                        <a:t>, </a:t>
                      </a:r>
                      <a:r>
                        <a:rPr lang="vi-VN" sz="1600" dirty="0">
                          <a:latin typeface="PF BeauSans Pro" panose="02000500000000020004" pitchFamily="2" charset="0"/>
                        </a:rPr>
                        <a:t>100GB lưu trữ, không giới hạn xuất bản, 2 giọng nói, tối đa 1 người dùng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1021572">
                <a:tc>
                  <a:txBody>
                    <a:bodyPr/>
                    <a:lstStyle/>
                    <a:p>
                      <a:pPr algn="l"/>
                      <a:r>
                        <a:rPr lang="en-US" sz="1600" dirty="0">
                          <a:latin typeface="PF BeauSans Pro" panose="02000500000000020004" pitchFamily="2" charset="0"/>
                        </a:rPr>
                        <a:t>Standard</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10,000,000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96,000,000</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150 phút AI tạo nội dung/tháng, 200 templates,</a:t>
                      </a:r>
                      <a:r>
                        <a:rPr lang="en-US" sz="1600" dirty="0">
                          <a:latin typeface="PF BeauSans Pro" panose="02000500000000020004" pitchFamily="2" charset="0"/>
                        </a:rPr>
                        <a:t> </a:t>
                      </a:r>
                      <a:r>
                        <a:rPr lang="vi-VN" sz="1600" dirty="0">
                          <a:latin typeface="PF BeauSans Pro" panose="02000500000000020004" pitchFamily="2" charset="0"/>
                        </a:rPr>
                        <a:t>150 phút phân tích</a:t>
                      </a:r>
                      <a:r>
                        <a:rPr lang="en-US" sz="1600" dirty="0">
                          <a:latin typeface="PF BeauSans Pro" panose="02000500000000020004" pitchFamily="2" charset="0"/>
                        </a:rPr>
                        <a:t>/</a:t>
                      </a:r>
                      <a:r>
                        <a:rPr lang="en-US" sz="1600" dirty="0" err="1">
                          <a:latin typeface="PF BeauSans Pro" panose="02000500000000020004" pitchFamily="2" charset="0"/>
                        </a:rPr>
                        <a:t>chỉnh</a:t>
                      </a:r>
                      <a:r>
                        <a:rPr lang="en-US" sz="1600" dirty="0">
                          <a:latin typeface="PF BeauSans Pro" panose="02000500000000020004" pitchFamily="2" charset="0"/>
                        </a:rPr>
                        <a:t> </a:t>
                      </a:r>
                      <a:r>
                        <a:rPr lang="en-US" sz="1600" dirty="0" err="1">
                          <a:latin typeface="PF BeauSans Pro" panose="02000500000000020004" pitchFamily="2" charset="0"/>
                        </a:rPr>
                        <a:t>sửa</a:t>
                      </a:r>
                      <a:r>
                        <a:rPr lang="vi-VN" sz="1600" dirty="0">
                          <a:latin typeface="PF BeauSans Pro" panose="02000500000000020004" pitchFamily="2" charset="0"/>
                        </a:rPr>
                        <a:t> audio/video/tháng, tối đa 300 tệp văn bản</a:t>
                      </a:r>
                      <a:r>
                        <a:rPr lang="en-US" sz="1600" dirty="0">
                          <a:latin typeface="PF BeauSans Pro" panose="02000500000000020004" pitchFamily="2" charset="0"/>
                        </a:rPr>
                        <a:t>, </a:t>
                      </a:r>
                      <a:r>
                        <a:rPr lang="vi-VN" sz="1600" dirty="0">
                          <a:latin typeface="PF BeauSans Pro" panose="02000500000000020004" pitchFamily="2" charset="0"/>
                        </a:rPr>
                        <a:t>250GB lưu trữ, không giới hạn xuất bản, 5 giọng nói, tối đa 5 người dùng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1007317">
                <a:tc>
                  <a:txBody>
                    <a:bodyPr/>
                    <a:lstStyle/>
                    <a:p>
                      <a:pPr algn="l"/>
                      <a:r>
                        <a:rPr lang="vi-VN" sz="1600" dirty="0">
                          <a:latin typeface="PF BeauSans Pro" panose="02000500000000020004" pitchFamily="2" charset="0"/>
                        </a:rPr>
                        <a:t>Premium</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18,000,000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172,800,000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Không giới hạn AI tạo nội dung, 500 t</a:t>
                      </a:r>
                      <a:r>
                        <a:rPr lang="en-US" sz="1600" dirty="0" err="1">
                          <a:latin typeface="PF BeauSans Pro" panose="02000500000000020004" pitchFamily="2" charset="0"/>
                        </a:rPr>
                        <a:t>emplates</a:t>
                      </a:r>
                      <a:r>
                        <a:rPr lang="en-US" sz="1600" dirty="0">
                          <a:latin typeface="PF BeauSans Pro" panose="02000500000000020004" pitchFamily="2" charset="0"/>
                        </a:rPr>
                        <a:t>, k</a:t>
                      </a:r>
                      <a:r>
                        <a:rPr lang="vi-VN" sz="1600" dirty="0">
                          <a:latin typeface="PF BeauSans Pro" panose="02000500000000020004" pitchFamily="2" charset="0"/>
                        </a:rPr>
                        <a:t>hông giới hạn phân tích</a:t>
                      </a:r>
                      <a:r>
                        <a:rPr lang="en-US" sz="1600" dirty="0">
                          <a:latin typeface="PF BeauSans Pro" panose="02000500000000020004" pitchFamily="2" charset="0"/>
                        </a:rPr>
                        <a:t>/</a:t>
                      </a:r>
                      <a:r>
                        <a:rPr lang="en-US" sz="1600" dirty="0" err="1">
                          <a:latin typeface="PF BeauSans Pro" panose="02000500000000020004" pitchFamily="2" charset="0"/>
                        </a:rPr>
                        <a:t>chỉnh</a:t>
                      </a:r>
                      <a:r>
                        <a:rPr lang="en-US" sz="1600" dirty="0">
                          <a:latin typeface="PF BeauSans Pro" panose="02000500000000020004" pitchFamily="2" charset="0"/>
                        </a:rPr>
                        <a:t> </a:t>
                      </a:r>
                      <a:r>
                        <a:rPr lang="en-US" sz="1600" dirty="0" err="1">
                          <a:latin typeface="PF BeauSans Pro" panose="02000500000000020004" pitchFamily="2" charset="0"/>
                        </a:rPr>
                        <a:t>sửa</a:t>
                      </a:r>
                      <a:r>
                        <a:rPr lang="vi-VN" sz="1600" dirty="0">
                          <a:latin typeface="PF BeauSans Pro" panose="02000500000000020004" pitchFamily="2" charset="0"/>
                        </a:rPr>
                        <a:t> audio/video và tệp văn bản</a:t>
                      </a:r>
                      <a:r>
                        <a:rPr lang="en-US" sz="1600" dirty="0">
                          <a:latin typeface="PF BeauSans Pro" panose="02000500000000020004" pitchFamily="2" charset="0"/>
                        </a:rPr>
                        <a:t>, </a:t>
                      </a:r>
                      <a:r>
                        <a:rPr lang="vi-VN" sz="1600" dirty="0">
                          <a:latin typeface="PF BeauSans Pro" panose="02000500000000020004" pitchFamily="2" charset="0"/>
                        </a:rPr>
                        <a:t>1TB lưu trữ, không giới hạn xuất bản, 10 giọng nói, tối đa 20 người dùng</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Tree>
    <p:extLst>
      <p:ext uri="{BB962C8B-B14F-4D97-AF65-F5344CB8AC3E}">
        <p14:creationId xmlns:p14="http://schemas.microsoft.com/office/powerpoint/2010/main" val="635970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50" name="Rectangle: Rounded Corners 49">
            <a:extLst>
              <a:ext uri="{FF2B5EF4-FFF2-40B4-BE49-F238E27FC236}">
                <a16:creationId xmlns:a16="http://schemas.microsoft.com/office/drawing/2014/main" id="{184D8FC8-F569-4187-94FC-E4E83DB44B94}"/>
              </a:ext>
            </a:extLst>
          </p:cNvPr>
          <p:cNvSpPr/>
          <p:nvPr/>
        </p:nvSpPr>
        <p:spPr>
          <a:xfrm>
            <a:off x="8090109" y="836994"/>
            <a:ext cx="2659512" cy="5179980"/>
          </a:xfrm>
          <a:prstGeom prst="roundRect">
            <a:avLst/>
          </a:prstGeom>
          <a:solidFill>
            <a:srgbClr val="FFF8F3"/>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16935" y="760794"/>
            <a:ext cx="2891368"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Ưu</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đãi</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kèm</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theo</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pSp>
        <p:nvGrpSpPr>
          <p:cNvPr id="38" name="Group 37">
            <a:extLst>
              <a:ext uri="{FF2B5EF4-FFF2-40B4-BE49-F238E27FC236}">
                <a16:creationId xmlns:a16="http://schemas.microsoft.com/office/drawing/2014/main" id="{BEC5E6C5-4A3E-4F3A-AC6B-A22275969C04}"/>
              </a:ext>
            </a:extLst>
          </p:cNvPr>
          <p:cNvGrpSpPr/>
          <p:nvPr/>
        </p:nvGrpSpPr>
        <p:grpSpPr>
          <a:xfrm>
            <a:off x="461995" y="1651297"/>
            <a:ext cx="434444" cy="434444"/>
            <a:chOff x="371122" y="1345569"/>
            <a:chExt cx="527779" cy="527779"/>
          </a:xfrm>
        </p:grpSpPr>
        <p:sp>
          <p:nvSpPr>
            <p:cNvPr id="40" name="Oval 39">
              <a:extLst>
                <a:ext uri="{FF2B5EF4-FFF2-40B4-BE49-F238E27FC236}">
                  <a16:creationId xmlns:a16="http://schemas.microsoft.com/office/drawing/2014/main" id="{5BD6B0FB-E9C2-4E36-AE3E-E9A51179BC46}"/>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8E0A812-3BCF-4B7F-BB5D-CD694035DA4B}"/>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5F64626B-B2ED-42B8-89A2-9D9DF4856C77}"/>
              </a:ext>
            </a:extLst>
          </p:cNvPr>
          <p:cNvSpPr txBox="1"/>
          <p:nvPr/>
        </p:nvSpPr>
        <p:spPr>
          <a:xfrm>
            <a:off x="542384" y="1659045"/>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1</a:t>
            </a:r>
          </a:p>
        </p:txBody>
      </p:sp>
      <p:sp>
        <p:nvSpPr>
          <p:cNvPr id="43" name="TextBox 42">
            <a:extLst>
              <a:ext uri="{FF2B5EF4-FFF2-40B4-BE49-F238E27FC236}">
                <a16:creationId xmlns:a16="http://schemas.microsoft.com/office/drawing/2014/main" id="{53F5A855-3C17-4D8A-AFBF-C75A709052D4}"/>
              </a:ext>
            </a:extLst>
          </p:cNvPr>
          <p:cNvSpPr txBox="1"/>
          <p:nvPr/>
        </p:nvSpPr>
        <p:spPr>
          <a:xfrm>
            <a:off x="1072179" y="2386226"/>
            <a:ext cx="4951854" cy="369332"/>
          </a:xfrm>
          <a:prstGeom prst="rect">
            <a:avLst/>
          </a:prstGeom>
          <a:noFill/>
        </p:spPr>
        <p:txBody>
          <a:bodyPr wrap="square" rtlCol="0">
            <a:spAutoFit/>
          </a:bodyPr>
          <a:lstStyle/>
          <a:p>
            <a:pPr marL="0" lvl="1" algn="just" rtl="0">
              <a:spcBef>
                <a:spcPts val="0"/>
              </a:spcBef>
              <a:spcAft>
                <a:spcPts val="0"/>
              </a:spcAft>
              <a:buSzPts val="1800"/>
            </a:pPr>
            <a:r>
              <a:rPr lang="vi-VN" sz="1800" b="1" dirty="0">
                <a:solidFill>
                  <a:srgbClr val="C00000"/>
                </a:solidFill>
                <a:latin typeface="PF BeauSans Pro" panose="02000500000000020004" pitchFamily="2" charset="0"/>
              </a:rPr>
              <a:t>Dùng thử miễn phí:</a:t>
            </a:r>
            <a:endParaRPr lang="vi-VN" sz="1800" dirty="0">
              <a:solidFill>
                <a:srgbClr val="C00000"/>
              </a:solidFill>
              <a:latin typeface="PF BeauSans Pro" panose="02000500000000020004" pitchFamily="2" charset="0"/>
            </a:endParaRPr>
          </a:p>
        </p:txBody>
      </p:sp>
      <p:sp>
        <p:nvSpPr>
          <p:cNvPr id="44" name="TextBox 43">
            <a:extLst>
              <a:ext uri="{FF2B5EF4-FFF2-40B4-BE49-F238E27FC236}">
                <a16:creationId xmlns:a16="http://schemas.microsoft.com/office/drawing/2014/main" id="{14FE067F-C5EC-48FB-9B06-AEA952F37C3E}"/>
              </a:ext>
            </a:extLst>
          </p:cNvPr>
          <p:cNvSpPr txBox="1"/>
          <p:nvPr/>
        </p:nvSpPr>
        <p:spPr>
          <a:xfrm>
            <a:off x="1054528" y="1678063"/>
            <a:ext cx="6171772" cy="369332"/>
          </a:xfrm>
          <a:prstGeom prst="rect">
            <a:avLst/>
          </a:prstGeom>
          <a:noFill/>
        </p:spPr>
        <p:txBody>
          <a:bodyPr wrap="square" rtlCol="0">
            <a:spAutoFit/>
          </a:bodyPr>
          <a:lstStyle/>
          <a:p>
            <a:pPr marL="0" lvl="1" algn="just" rtl="0">
              <a:spcBef>
                <a:spcPts val="0"/>
              </a:spcBef>
              <a:spcAft>
                <a:spcPts val="0"/>
              </a:spcAft>
              <a:buSzPts val="1800"/>
            </a:pPr>
            <a:r>
              <a:rPr lang="en-US" sz="1800" b="1" dirty="0" err="1">
                <a:latin typeface="PF BeauSans Pro" panose="02000500000000020004" pitchFamily="2" charset="0"/>
              </a:rPr>
              <a:t>Giảm</a:t>
            </a:r>
            <a:r>
              <a:rPr lang="en-US" sz="1800" b="1" dirty="0">
                <a:latin typeface="PF BeauSans Pro" panose="02000500000000020004" pitchFamily="2" charset="0"/>
              </a:rPr>
              <a:t> </a:t>
            </a:r>
            <a:r>
              <a:rPr lang="en-US" sz="1800" b="1" dirty="0">
                <a:solidFill>
                  <a:srgbClr val="C00000"/>
                </a:solidFill>
                <a:latin typeface="PF BeauSans Pro" panose="02000500000000020004" pitchFamily="2" charset="0"/>
              </a:rPr>
              <a:t>20%</a:t>
            </a:r>
            <a:r>
              <a:rPr lang="en-US" sz="1800" b="1" dirty="0">
                <a:latin typeface="PF BeauSans Pro" panose="02000500000000020004" pitchFamily="2" charset="0"/>
              </a:rPr>
              <a:t> </a:t>
            </a:r>
            <a:r>
              <a:rPr lang="en-US" sz="1800" b="1" dirty="0" err="1">
                <a:latin typeface="PF BeauSans Pro" panose="02000500000000020004" pitchFamily="2" charset="0"/>
              </a:rPr>
              <a:t>cho</a:t>
            </a:r>
            <a:r>
              <a:rPr lang="en-US" sz="1800" b="1" dirty="0">
                <a:latin typeface="PF BeauSans Pro" panose="02000500000000020004" pitchFamily="2" charset="0"/>
              </a:rPr>
              <a:t> </a:t>
            </a:r>
            <a:r>
              <a:rPr lang="en-US" sz="1800" b="1" dirty="0" err="1">
                <a:latin typeface="PF BeauSans Pro" panose="02000500000000020004" pitchFamily="2" charset="0"/>
              </a:rPr>
              <a:t>tất</a:t>
            </a:r>
            <a:r>
              <a:rPr lang="en-US" sz="1800" b="1" dirty="0">
                <a:latin typeface="PF BeauSans Pro" panose="02000500000000020004" pitchFamily="2" charset="0"/>
              </a:rPr>
              <a:t> </a:t>
            </a:r>
            <a:r>
              <a:rPr lang="en-US" sz="1800" b="1" dirty="0" err="1">
                <a:latin typeface="PF BeauSans Pro" panose="02000500000000020004" pitchFamily="2" charset="0"/>
              </a:rPr>
              <a:t>cả</a:t>
            </a:r>
            <a:r>
              <a:rPr lang="en-US" sz="1800" b="1" dirty="0">
                <a:latin typeface="PF BeauSans Pro" panose="02000500000000020004" pitchFamily="2" charset="0"/>
              </a:rPr>
              <a:t> </a:t>
            </a:r>
            <a:r>
              <a:rPr lang="en-US" sz="1800" b="1" dirty="0" err="1">
                <a:latin typeface="PF BeauSans Pro" panose="02000500000000020004" pitchFamily="2" charset="0"/>
              </a:rPr>
              <a:t>các</a:t>
            </a:r>
            <a:r>
              <a:rPr lang="en-US" sz="1800" b="1" dirty="0">
                <a:latin typeface="PF BeauSans Pro" panose="02000500000000020004" pitchFamily="2" charset="0"/>
              </a:rPr>
              <a:t> </a:t>
            </a:r>
            <a:r>
              <a:rPr lang="en-US" sz="1800" b="1" dirty="0" err="1">
                <a:latin typeface="PF BeauSans Pro" panose="02000500000000020004" pitchFamily="2" charset="0"/>
              </a:rPr>
              <a:t>gói</a:t>
            </a:r>
            <a:r>
              <a:rPr lang="en-US" b="1" dirty="0">
                <a:latin typeface="PF BeauSans Pro" panose="02000500000000020004" pitchFamily="2" charset="0"/>
              </a:rPr>
              <a:t> </a:t>
            </a:r>
            <a:r>
              <a:rPr lang="en-US" b="1" dirty="0" err="1">
                <a:solidFill>
                  <a:srgbClr val="C00000"/>
                </a:solidFill>
                <a:latin typeface="PF BeauSans Pro" panose="02000500000000020004" pitchFamily="2" charset="0"/>
              </a:rPr>
              <a:t>đăng</a:t>
            </a:r>
            <a:r>
              <a:rPr lang="en-US" b="1" dirty="0">
                <a:solidFill>
                  <a:srgbClr val="C00000"/>
                </a:solidFill>
                <a:latin typeface="PF BeauSans Pro" panose="02000500000000020004" pitchFamily="2" charset="0"/>
              </a:rPr>
              <a:t> </a:t>
            </a:r>
            <a:r>
              <a:rPr lang="en-US" b="1" dirty="0" err="1">
                <a:solidFill>
                  <a:srgbClr val="C00000"/>
                </a:solidFill>
                <a:latin typeface="PF BeauSans Pro" panose="02000500000000020004" pitchFamily="2" charset="0"/>
              </a:rPr>
              <a:t>ký</a:t>
            </a:r>
            <a:r>
              <a:rPr lang="en-US" b="1" dirty="0">
                <a:solidFill>
                  <a:srgbClr val="C00000"/>
                </a:solidFill>
                <a:latin typeface="PF BeauSans Pro" panose="02000500000000020004" pitchFamily="2" charset="0"/>
              </a:rPr>
              <a:t> </a:t>
            </a:r>
            <a:r>
              <a:rPr lang="en-US" b="1" dirty="0" err="1">
                <a:solidFill>
                  <a:srgbClr val="C00000"/>
                </a:solidFill>
                <a:latin typeface="PF BeauSans Pro" panose="02000500000000020004" pitchFamily="2" charset="0"/>
              </a:rPr>
              <a:t>theo</a:t>
            </a:r>
            <a:r>
              <a:rPr lang="en-US" b="1" dirty="0">
                <a:solidFill>
                  <a:srgbClr val="C00000"/>
                </a:solidFill>
                <a:latin typeface="PF BeauSans Pro" panose="02000500000000020004" pitchFamily="2" charset="0"/>
              </a:rPr>
              <a:t> </a:t>
            </a:r>
            <a:r>
              <a:rPr lang="en-US" b="1" dirty="0" err="1">
                <a:solidFill>
                  <a:srgbClr val="C00000"/>
                </a:solidFill>
                <a:latin typeface="PF BeauSans Pro" panose="02000500000000020004" pitchFamily="2" charset="0"/>
              </a:rPr>
              <a:t>năm</a:t>
            </a:r>
            <a:endParaRPr lang="vi-VN" sz="1800" b="1" dirty="0">
              <a:solidFill>
                <a:srgbClr val="C00000"/>
              </a:solidFill>
              <a:latin typeface="PF BeauSans Pro" panose="02000500000000020004" pitchFamily="2" charset="0"/>
            </a:endParaRPr>
          </a:p>
        </p:txBody>
      </p:sp>
      <p:grpSp>
        <p:nvGrpSpPr>
          <p:cNvPr id="45" name="Group 44">
            <a:extLst>
              <a:ext uri="{FF2B5EF4-FFF2-40B4-BE49-F238E27FC236}">
                <a16:creationId xmlns:a16="http://schemas.microsoft.com/office/drawing/2014/main" id="{BB13073D-7C72-4B8B-AF86-A6DBF898AC2A}"/>
              </a:ext>
            </a:extLst>
          </p:cNvPr>
          <p:cNvGrpSpPr/>
          <p:nvPr/>
        </p:nvGrpSpPr>
        <p:grpSpPr>
          <a:xfrm>
            <a:off x="456919" y="2335944"/>
            <a:ext cx="434444" cy="434444"/>
            <a:chOff x="371122" y="1345569"/>
            <a:chExt cx="527779" cy="527779"/>
          </a:xfrm>
        </p:grpSpPr>
        <p:sp>
          <p:nvSpPr>
            <p:cNvPr id="46" name="Oval 45">
              <a:extLst>
                <a:ext uri="{FF2B5EF4-FFF2-40B4-BE49-F238E27FC236}">
                  <a16:creationId xmlns:a16="http://schemas.microsoft.com/office/drawing/2014/main" id="{6558E30E-2710-4098-8266-754E53DC4EAE}"/>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E73D40A-255A-46E8-A960-51213BD8C8D0}"/>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D220F50E-2973-483E-A5C7-B38E4B6BD3E9}"/>
              </a:ext>
            </a:extLst>
          </p:cNvPr>
          <p:cNvSpPr txBox="1"/>
          <p:nvPr/>
        </p:nvSpPr>
        <p:spPr>
          <a:xfrm>
            <a:off x="503444" y="2343692"/>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2</a:t>
            </a:r>
          </a:p>
        </p:txBody>
      </p:sp>
      <p:sp>
        <p:nvSpPr>
          <p:cNvPr id="49" name="TextBox 48">
            <a:extLst>
              <a:ext uri="{FF2B5EF4-FFF2-40B4-BE49-F238E27FC236}">
                <a16:creationId xmlns:a16="http://schemas.microsoft.com/office/drawing/2014/main" id="{4CD14177-0160-47BA-B82B-38F6214CFF8C}"/>
              </a:ext>
            </a:extLst>
          </p:cNvPr>
          <p:cNvSpPr txBox="1"/>
          <p:nvPr/>
        </p:nvSpPr>
        <p:spPr>
          <a:xfrm>
            <a:off x="1083330" y="2770388"/>
            <a:ext cx="5899387" cy="1289264"/>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Basic: </a:t>
            </a:r>
            <a:r>
              <a:rPr lang="vi-VN" sz="1800" dirty="0">
                <a:solidFill>
                  <a:schemeClr val="dk1"/>
                </a:solidFill>
                <a:latin typeface="PF BeauSans Pro" panose="02000500000000020004" pitchFamily="2" charset="0"/>
              </a:rPr>
              <a:t>7 ngày</a:t>
            </a:r>
            <a:endParaRPr lang="en-US" sz="1800" dirty="0">
              <a:solidFill>
                <a:schemeClr val="dk1"/>
              </a:solidFill>
              <a:latin typeface="PF BeauSans Pro" panose="02000500000000020004" pitchFamily="2" charset="0"/>
            </a:endParaRPr>
          </a:p>
          <a:p>
            <a:pPr marL="285750" lvl="1" indent="-285750" algn="l" rtl="0">
              <a:lnSpc>
                <a:spcPct val="150000"/>
              </a:lnSpc>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Standard: </a:t>
            </a:r>
            <a:r>
              <a:rPr lang="vi-VN" sz="1800" dirty="0">
                <a:solidFill>
                  <a:schemeClr val="dk1"/>
                </a:solidFill>
                <a:latin typeface="PF BeauSans Pro" panose="02000500000000020004" pitchFamily="2" charset="0"/>
              </a:rPr>
              <a:t>15 ngày (cho khách hàng lớn hoặc </a:t>
            </a:r>
            <a:r>
              <a:rPr lang="en-US" dirty="0" err="1">
                <a:solidFill>
                  <a:schemeClr val="dk1"/>
                </a:solidFill>
                <a:latin typeface="PF BeauSans Pro" panose="02000500000000020004" pitchFamily="2" charset="0"/>
              </a:rPr>
              <a:t>đối</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tác</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của</a:t>
            </a:r>
            <a:r>
              <a:rPr lang="en-US" dirty="0">
                <a:solidFill>
                  <a:schemeClr val="dk1"/>
                </a:solidFill>
                <a:latin typeface="PF BeauSans Pro" panose="02000500000000020004" pitchFamily="2" charset="0"/>
              </a:rPr>
              <a:t> </a:t>
            </a:r>
            <a:r>
              <a:rPr lang="vi-VN" sz="1800" dirty="0">
                <a:solidFill>
                  <a:schemeClr val="dk1"/>
                </a:solidFill>
                <a:latin typeface="PF BeauSans Pro" panose="02000500000000020004" pitchFamily="2" charset="0"/>
              </a:rPr>
              <a:t>Viettel</a:t>
            </a:r>
            <a:r>
              <a:rPr lang="en-US" sz="1800" dirty="0">
                <a:solidFill>
                  <a:schemeClr val="dk1"/>
                </a:solidFill>
                <a:latin typeface="PF BeauSans Pro" panose="02000500000000020004" pitchFamily="2" charset="0"/>
              </a:rPr>
              <a:t>)</a:t>
            </a:r>
          </a:p>
        </p:txBody>
      </p:sp>
      <p:sp>
        <p:nvSpPr>
          <p:cNvPr id="25" name="TextBox 24">
            <a:extLst>
              <a:ext uri="{FF2B5EF4-FFF2-40B4-BE49-F238E27FC236}">
                <a16:creationId xmlns:a16="http://schemas.microsoft.com/office/drawing/2014/main" id="{D4DF93A0-BBD9-4AC8-B6E5-D418E4FB9C55}"/>
              </a:ext>
            </a:extLst>
          </p:cNvPr>
          <p:cNvSpPr txBox="1"/>
          <p:nvPr/>
        </p:nvSpPr>
        <p:spPr>
          <a:xfrm>
            <a:off x="1083330" y="4313346"/>
            <a:ext cx="4951854" cy="369332"/>
          </a:xfrm>
          <a:prstGeom prst="rect">
            <a:avLst/>
          </a:prstGeom>
          <a:noFill/>
        </p:spPr>
        <p:txBody>
          <a:bodyPr wrap="square" rtlCol="0">
            <a:spAutoFit/>
          </a:bodyPr>
          <a:lstStyle/>
          <a:p>
            <a:pPr marL="0" lvl="1" algn="just" rtl="0">
              <a:spcBef>
                <a:spcPts val="0"/>
              </a:spcBef>
              <a:spcAft>
                <a:spcPts val="0"/>
              </a:spcAft>
              <a:buSzPts val="1800"/>
            </a:pPr>
            <a:r>
              <a:rPr lang="vi-VN" sz="1800" b="1" dirty="0">
                <a:solidFill>
                  <a:srgbClr val="C00000"/>
                </a:solidFill>
                <a:latin typeface="PF BeauSans Pro" panose="02000500000000020004" pitchFamily="2" charset="0"/>
              </a:rPr>
              <a:t>Chiết khấu:</a:t>
            </a:r>
            <a:endParaRPr lang="vi-VN" sz="1800" dirty="0">
              <a:solidFill>
                <a:srgbClr val="C00000"/>
              </a:solidFill>
              <a:latin typeface="PF BeauSans Pro" panose="02000500000000020004" pitchFamily="2" charset="0"/>
            </a:endParaRPr>
          </a:p>
        </p:txBody>
      </p:sp>
      <p:grpSp>
        <p:nvGrpSpPr>
          <p:cNvPr id="26" name="Group 25">
            <a:extLst>
              <a:ext uri="{FF2B5EF4-FFF2-40B4-BE49-F238E27FC236}">
                <a16:creationId xmlns:a16="http://schemas.microsoft.com/office/drawing/2014/main" id="{502598D8-A2E0-4EE6-805B-886D8969F26B}"/>
              </a:ext>
            </a:extLst>
          </p:cNvPr>
          <p:cNvGrpSpPr/>
          <p:nvPr/>
        </p:nvGrpSpPr>
        <p:grpSpPr>
          <a:xfrm>
            <a:off x="468070" y="4263064"/>
            <a:ext cx="434444" cy="434444"/>
            <a:chOff x="371122" y="1345569"/>
            <a:chExt cx="527779" cy="527779"/>
          </a:xfrm>
        </p:grpSpPr>
        <p:sp>
          <p:nvSpPr>
            <p:cNvPr id="27" name="Oval 26">
              <a:extLst>
                <a:ext uri="{FF2B5EF4-FFF2-40B4-BE49-F238E27FC236}">
                  <a16:creationId xmlns:a16="http://schemas.microsoft.com/office/drawing/2014/main" id="{696D1E4E-68EC-43D3-AD8C-A7EB34098691}"/>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D75511C-2A06-4C69-BDA9-6815FD25BCE5}"/>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2670D907-9CE6-442A-ADA9-EBCC58032E17}"/>
              </a:ext>
            </a:extLst>
          </p:cNvPr>
          <p:cNvSpPr txBox="1"/>
          <p:nvPr/>
        </p:nvSpPr>
        <p:spPr>
          <a:xfrm>
            <a:off x="514595" y="4270812"/>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3</a:t>
            </a:r>
          </a:p>
        </p:txBody>
      </p:sp>
      <p:sp>
        <p:nvSpPr>
          <p:cNvPr id="32" name="TextBox 31">
            <a:extLst>
              <a:ext uri="{FF2B5EF4-FFF2-40B4-BE49-F238E27FC236}">
                <a16:creationId xmlns:a16="http://schemas.microsoft.com/office/drawing/2014/main" id="{E5E1A5CF-FEA3-413C-9398-40BA8BECD554}"/>
              </a:ext>
            </a:extLst>
          </p:cNvPr>
          <p:cNvSpPr txBox="1"/>
          <p:nvPr/>
        </p:nvSpPr>
        <p:spPr>
          <a:xfrm>
            <a:off x="1094481" y="4697508"/>
            <a:ext cx="5899387" cy="876843"/>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Giảm thêm </a:t>
            </a:r>
            <a:r>
              <a:rPr lang="vi-VN" sz="1800" b="1" dirty="0">
                <a:latin typeface="PF BeauSans Pro" panose="02000500000000020004" pitchFamily="2" charset="0"/>
              </a:rPr>
              <a:t>10% </a:t>
            </a:r>
            <a:r>
              <a:rPr lang="vi-VN" sz="1800" dirty="0">
                <a:solidFill>
                  <a:schemeClr val="dk1"/>
                </a:solidFill>
                <a:latin typeface="PF BeauSans Pro" panose="02000500000000020004" pitchFamily="2" charset="0"/>
              </a:rPr>
              <a:t>khi đăng ký theo </a:t>
            </a:r>
            <a:r>
              <a:rPr lang="vi-VN" sz="1800" b="1" dirty="0">
                <a:latin typeface="PF BeauSans Pro" panose="02000500000000020004" pitchFamily="2" charset="0"/>
              </a:rPr>
              <a:t>nhóm tính năng </a:t>
            </a:r>
            <a:r>
              <a:rPr lang="vi-VN" sz="1800" dirty="0">
                <a:solidFill>
                  <a:schemeClr val="dk1"/>
                </a:solidFill>
                <a:latin typeface="PF BeauSans Pro" panose="02000500000000020004" pitchFamily="2" charset="0"/>
              </a:rPr>
              <a:t>(VD: Generator + Transformer)</a:t>
            </a:r>
            <a:endParaRPr lang="en-US" sz="1800" dirty="0">
              <a:solidFill>
                <a:schemeClr val="dk1"/>
              </a:solidFill>
              <a:latin typeface="PF BeauSans Pro" panose="02000500000000020004" pitchFamily="2" charset="0"/>
            </a:endParaRPr>
          </a:p>
        </p:txBody>
      </p:sp>
      <p:pic>
        <p:nvPicPr>
          <p:cNvPr id="1034" name="Picture 10">
            <a:extLst>
              <a:ext uri="{FF2B5EF4-FFF2-40B4-BE49-F238E27FC236}">
                <a16:creationId xmlns:a16="http://schemas.microsoft.com/office/drawing/2014/main" id="{BECB5EA8-0924-4956-A012-EC1024ED37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2" t="204" r="64172" b="-204"/>
          <a:stretch/>
        </p:blipFill>
        <p:spPr bwMode="auto">
          <a:xfrm>
            <a:off x="8090109" y="925652"/>
            <a:ext cx="2659511" cy="50515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957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82269C-1F50-4ACB-9DC9-98A60811E34F}"/>
              </a:ext>
            </a:extLst>
          </p:cNvPr>
          <p:cNvSpPr/>
          <p:nvPr/>
        </p:nvSpPr>
        <p:spPr>
          <a:xfrm>
            <a:off x="59144" y="602530"/>
            <a:ext cx="12208936" cy="2493772"/>
          </a:xfrm>
          <a:prstGeom prst="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3654478"/>
            <a:ext cx="3132669"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aphicFrame>
        <p:nvGraphicFramePr>
          <p:cNvPr id="3" name="Diagram 2">
            <a:extLst>
              <a:ext uri="{FF2B5EF4-FFF2-40B4-BE49-F238E27FC236}">
                <a16:creationId xmlns:a16="http://schemas.microsoft.com/office/drawing/2014/main" id="{BB305B1B-9FDB-44AD-9332-A87109D6B420}"/>
              </a:ext>
            </a:extLst>
          </p:cNvPr>
          <p:cNvGraphicFramePr/>
          <p:nvPr>
            <p:extLst>
              <p:ext uri="{D42A27DB-BD31-4B8C-83A1-F6EECF244321}">
                <p14:modId xmlns:p14="http://schemas.microsoft.com/office/powerpoint/2010/main" val="3103321249"/>
              </p:ext>
            </p:extLst>
          </p:nvPr>
        </p:nvGraphicFramePr>
        <p:xfrm>
          <a:off x="7387434" y="3399732"/>
          <a:ext cx="4880646" cy="2680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806F2A14-0467-4833-84B1-093B9584BA4F}"/>
              </a:ext>
            </a:extLst>
          </p:cNvPr>
          <p:cNvSpPr txBox="1"/>
          <p:nvPr/>
        </p:nvSpPr>
        <p:spPr>
          <a:xfrm>
            <a:off x="337957" y="3328709"/>
            <a:ext cx="4804568"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err="1">
                <a:solidFill>
                  <a:srgbClr val="FF0000"/>
                </a:solidFill>
                <a:latin typeface="FS Magistral Bold" panose="020B0804030204080304" pitchFamily="34" charset="0"/>
              </a:rPr>
              <a:t>Tính</a:t>
            </a:r>
            <a:r>
              <a:rPr lang="en-US" sz="2800" dirty="0">
                <a:solidFill>
                  <a:srgbClr val="FF0000"/>
                </a:solidFill>
                <a:latin typeface="FS Magistral Bold" panose="020B0804030204080304" pitchFamily="34" charset="0"/>
              </a:rPr>
              <a:t> </a:t>
            </a:r>
            <a:r>
              <a:rPr lang="en-US" sz="2800" dirty="0" err="1">
                <a:solidFill>
                  <a:srgbClr val="FF0000"/>
                </a:solidFill>
                <a:latin typeface="FS Magistral Bold" panose="020B0804030204080304" pitchFamily="34" charset="0"/>
              </a:rPr>
              <a:t>năng</a:t>
            </a:r>
            <a:r>
              <a:rPr lang="en-US" sz="2800" dirty="0">
                <a:solidFill>
                  <a:srgbClr val="FF0000"/>
                </a:solidFill>
                <a:latin typeface="FS Magistral Bold" panose="020B0804030204080304" pitchFamily="34" charset="0"/>
              </a:rPr>
              <a:t> </a:t>
            </a:r>
            <a:r>
              <a:rPr lang="en-US" sz="2800" dirty="0" err="1">
                <a:solidFill>
                  <a:srgbClr val="FF0000"/>
                </a:solidFill>
                <a:latin typeface="FS Magistral Bold" panose="020B0804030204080304" pitchFamily="34" charset="0"/>
              </a:rPr>
              <a:t>nổi</a:t>
            </a:r>
            <a:r>
              <a:rPr lang="en-US" sz="2800" dirty="0">
                <a:solidFill>
                  <a:srgbClr val="FF0000"/>
                </a:solidFill>
                <a:latin typeface="FS Magistral Bold" panose="020B0804030204080304" pitchFamily="34" charset="0"/>
              </a:rPr>
              <a:t> </a:t>
            </a:r>
            <a:r>
              <a:rPr lang="en-US" sz="2800" dirty="0" err="1">
                <a:solidFill>
                  <a:srgbClr val="FF0000"/>
                </a:solidFill>
                <a:latin typeface="FS Magistral Bold" panose="020B0804030204080304" pitchFamily="34" charset="0"/>
              </a:rPr>
              <a:t>bật</a:t>
            </a:r>
            <a:endParaRPr lang="en-US" sz="2800" dirty="0">
              <a:solidFill>
                <a:srgbClr val="FF0000"/>
              </a:solidFill>
              <a:latin typeface="FS Magistral Bold" panose="020B0804030204080304" pitchFamily="34" charset="0"/>
            </a:endParaRPr>
          </a:p>
        </p:txBody>
      </p:sp>
      <p:sp>
        <p:nvSpPr>
          <p:cNvPr id="15" name="TextBox 14">
            <a:extLst>
              <a:ext uri="{FF2B5EF4-FFF2-40B4-BE49-F238E27FC236}">
                <a16:creationId xmlns:a16="http://schemas.microsoft.com/office/drawing/2014/main" id="{4815BD79-6C4E-4A82-9C88-7CD882D7B288}"/>
              </a:ext>
            </a:extLst>
          </p:cNvPr>
          <p:cNvSpPr txBox="1"/>
          <p:nvPr/>
        </p:nvSpPr>
        <p:spPr>
          <a:xfrm>
            <a:off x="198886" y="4032954"/>
            <a:ext cx="7108100" cy="2031325"/>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Tạo văn bản, hình ảnh, audio, video chất lượng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Hỗ trợ tạo tài liệu trình chiếu, video đào tạo</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Biên tập, tạo video ngắn, highlight, best cut từ nội dung video gốc</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Phân tích, tổng hợp, tóm tắt, truy vấn, số hóa nội dung văn bản</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Hỗ trợ ý tưởng, sáng tác nhạc</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a:t>
            </a:r>
          </a:p>
        </p:txBody>
      </p:sp>
      <p:sp>
        <p:nvSpPr>
          <p:cNvPr id="32" name="TextBox 31">
            <a:extLst>
              <a:ext uri="{FF2B5EF4-FFF2-40B4-BE49-F238E27FC236}">
                <a16:creationId xmlns:a16="http://schemas.microsoft.com/office/drawing/2014/main" id="{84ACB859-EC4E-4265-B266-5128A1FADA57}"/>
              </a:ext>
            </a:extLst>
          </p:cNvPr>
          <p:cNvSpPr txBox="1"/>
          <p:nvPr/>
        </p:nvSpPr>
        <p:spPr>
          <a:xfrm>
            <a:off x="791391" y="745941"/>
            <a:ext cx="2726780" cy="523220"/>
          </a:xfrm>
          <a:prstGeom prst="rect">
            <a:avLst/>
          </a:prstGeom>
          <a:noFill/>
        </p:spPr>
        <p:txBody>
          <a:bodyPr wrap="square" rtlCol="0">
            <a:spAutoFit/>
          </a:bodyPr>
          <a:lstStyle/>
          <a:p>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Big Idea</a:t>
            </a:r>
          </a:p>
        </p:txBody>
      </p:sp>
      <p:sp>
        <p:nvSpPr>
          <p:cNvPr id="33" name="TextBox 32">
            <a:extLst>
              <a:ext uri="{FF2B5EF4-FFF2-40B4-BE49-F238E27FC236}">
                <a16:creationId xmlns:a16="http://schemas.microsoft.com/office/drawing/2014/main" id="{7EF3F8AD-2CD7-43A3-AF52-A01557776DF3}"/>
              </a:ext>
            </a:extLst>
          </p:cNvPr>
          <p:cNvSpPr txBox="1"/>
          <p:nvPr/>
        </p:nvSpPr>
        <p:spPr>
          <a:xfrm>
            <a:off x="791391" y="1329653"/>
            <a:ext cx="4804568"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latin typeface="PF BeauSans Pro" panose="02000500000000020004" pitchFamily="2" charset="0"/>
              </a:rPr>
              <a:t>Đơn</a:t>
            </a:r>
            <a:r>
              <a:rPr lang="en-US" sz="2000" dirty="0">
                <a:latin typeface="PF BeauSans Pro" panose="02000500000000020004" pitchFamily="2" charset="0"/>
              </a:rPr>
              <a:t> </a:t>
            </a:r>
            <a:r>
              <a:rPr lang="en-US" sz="2000" dirty="0" err="1">
                <a:latin typeface="PF BeauSans Pro" panose="02000500000000020004" pitchFamily="2" charset="0"/>
              </a:rPr>
              <a:t>giản</a:t>
            </a:r>
            <a:r>
              <a:rPr lang="en-US" sz="2000" dirty="0">
                <a:latin typeface="PF BeauSans Pro" panose="02000500000000020004" pitchFamily="2" charset="0"/>
              </a:rPr>
              <a:t>, </a:t>
            </a:r>
            <a:r>
              <a:rPr lang="en-US" sz="2000" dirty="0" err="1">
                <a:latin typeface="PF BeauSans Pro" panose="02000500000000020004" pitchFamily="2" charset="0"/>
              </a:rPr>
              <a:t>dễ</a:t>
            </a:r>
            <a:r>
              <a:rPr lang="en-US" sz="2000" dirty="0">
                <a:latin typeface="PF BeauSans Pro" panose="02000500000000020004" pitchFamily="2" charset="0"/>
              </a:rPr>
              <a:t> </a:t>
            </a:r>
            <a:r>
              <a:rPr lang="en-US" sz="2000" dirty="0" err="1">
                <a:latin typeface="PF BeauSans Pro" panose="02000500000000020004" pitchFamily="2" charset="0"/>
              </a:rPr>
              <a:t>tiếp</a:t>
            </a:r>
            <a:r>
              <a:rPr lang="en-US" sz="2000" dirty="0">
                <a:latin typeface="PF BeauSans Pro" panose="02000500000000020004" pitchFamily="2" charset="0"/>
              </a:rPr>
              <a:t> </a:t>
            </a:r>
            <a:r>
              <a:rPr lang="en-US" sz="2000" dirty="0" err="1">
                <a:latin typeface="PF BeauSans Pro" panose="02000500000000020004" pitchFamily="2" charset="0"/>
              </a:rPr>
              <a:t>cận</a:t>
            </a:r>
            <a:r>
              <a:rPr lang="en-US" sz="2000" dirty="0">
                <a:latin typeface="PF BeauSans Pro" panose="02000500000000020004" pitchFamily="2" charset="0"/>
              </a:rPr>
              <a:t>, </a:t>
            </a:r>
            <a:r>
              <a:rPr lang="en-US" sz="2000" dirty="0" err="1">
                <a:latin typeface="PF BeauSans Pro" panose="02000500000000020004" pitchFamily="2" charset="0"/>
              </a:rPr>
              <a:t>hiệu</a:t>
            </a:r>
            <a:r>
              <a:rPr lang="en-US" sz="2000" dirty="0">
                <a:latin typeface="PF BeauSans Pro" panose="02000500000000020004" pitchFamily="2" charset="0"/>
              </a:rPr>
              <a:t> </a:t>
            </a:r>
            <a:r>
              <a:rPr lang="en-US" sz="2000" dirty="0" err="1">
                <a:latin typeface="PF BeauSans Pro" panose="02000500000000020004" pitchFamily="2" charset="0"/>
              </a:rPr>
              <a:t>quả</a:t>
            </a:r>
            <a:r>
              <a:rPr lang="en-US" sz="2000" dirty="0">
                <a:latin typeface="PF BeauSans Pro" panose="02000500000000020004" pitchFamily="2" charset="0"/>
              </a:rPr>
              <a:t> </a:t>
            </a:r>
            <a:r>
              <a:rPr lang="en-US" sz="2000" dirty="0" err="1">
                <a:latin typeface="PF BeauSans Pro" panose="02000500000000020004" pitchFamily="2" charset="0"/>
              </a:rPr>
              <a:t>nhanh</a:t>
            </a:r>
            <a:endParaRPr lang="en-US" sz="2000" dirty="0">
              <a:latin typeface="PF BeauSans Pro" panose="02000500000000020004" pitchFamily="2" charset="0"/>
            </a:endParaRPr>
          </a:p>
        </p:txBody>
      </p:sp>
      <p:sp>
        <p:nvSpPr>
          <p:cNvPr id="35" name="TextBox 34">
            <a:extLst>
              <a:ext uri="{FF2B5EF4-FFF2-40B4-BE49-F238E27FC236}">
                <a16:creationId xmlns:a16="http://schemas.microsoft.com/office/drawing/2014/main" id="{3D977D0B-05B8-47C1-B74C-D77298E0C587}"/>
              </a:ext>
            </a:extLst>
          </p:cNvPr>
          <p:cNvSpPr txBox="1"/>
          <p:nvPr/>
        </p:nvSpPr>
        <p:spPr>
          <a:xfrm>
            <a:off x="740590" y="2456701"/>
            <a:ext cx="11235509"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vi-VN" sz="2000" dirty="0">
                <a:latin typeface="PF BeauSans Pro" panose="02000500000000020004" pitchFamily="2" charset="0"/>
              </a:rPr>
              <a:t>Hãy đưa chúng tôi ý tưởng của bạn, chúng tôi sẽ giúp bạn hiện thực hoá</a:t>
            </a:r>
          </a:p>
        </p:txBody>
      </p:sp>
      <p:sp>
        <p:nvSpPr>
          <p:cNvPr id="36" name="TextBox 35">
            <a:extLst>
              <a:ext uri="{FF2B5EF4-FFF2-40B4-BE49-F238E27FC236}">
                <a16:creationId xmlns:a16="http://schemas.microsoft.com/office/drawing/2014/main" id="{D7D57905-F100-4C7D-A70B-17F5721D729E}"/>
              </a:ext>
            </a:extLst>
          </p:cNvPr>
          <p:cNvSpPr txBox="1"/>
          <p:nvPr/>
        </p:nvSpPr>
        <p:spPr>
          <a:xfrm>
            <a:off x="4994661" y="1243465"/>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37" name="TextBox 36">
            <a:extLst>
              <a:ext uri="{FF2B5EF4-FFF2-40B4-BE49-F238E27FC236}">
                <a16:creationId xmlns:a16="http://schemas.microsoft.com/office/drawing/2014/main" id="{B48C53D6-4FEC-49B0-918B-957F8C3BB1C8}"/>
              </a:ext>
            </a:extLst>
          </p:cNvPr>
          <p:cNvSpPr txBox="1"/>
          <p:nvPr/>
        </p:nvSpPr>
        <p:spPr>
          <a:xfrm>
            <a:off x="575494" y="1243465"/>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38" name="TextBox 37">
            <a:extLst>
              <a:ext uri="{FF2B5EF4-FFF2-40B4-BE49-F238E27FC236}">
                <a16:creationId xmlns:a16="http://schemas.microsoft.com/office/drawing/2014/main" id="{3F0DCEC4-5B2F-4248-A67A-8D6DB33466DE}"/>
              </a:ext>
            </a:extLst>
          </p:cNvPr>
          <p:cNvSpPr txBox="1"/>
          <p:nvPr/>
        </p:nvSpPr>
        <p:spPr>
          <a:xfrm>
            <a:off x="556322" y="2333591"/>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39" name="TextBox 38">
            <a:extLst>
              <a:ext uri="{FF2B5EF4-FFF2-40B4-BE49-F238E27FC236}">
                <a16:creationId xmlns:a16="http://schemas.microsoft.com/office/drawing/2014/main" id="{D5ED493F-511E-4A10-A3D2-032E2E98CB39}"/>
              </a:ext>
            </a:extLst>
          </p:cNvPr>
          <p:cNvSpPr txBox="1"/>
          <p:nvPr/>
        </p:nvSpPr>
        <p:spPr>
          <a:xfrm>
            <a:off x="8873020" y="2373792"/>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9" name="Rectangle 8">
            <a:extLst>
              <a:ext uri="{FF2B5EF4-FFF2-40B4-BE49-F238E27FC236}">
                <a16:creationId xmlns:a16="http://schemas.microsoft.com/office/drawing/2014/main" id="{D8C5405B-F3A0-4E83-A5C2-FDB47E09FB3A}"/>
              </a:ext>
            </a:extLst>
          </p:cNvPr>
          <p:cNvSpPr/>
          <p:nvPr/>
        </p:nvSpPr>
        <p:spPr>
          <a:xfrm>
            <a:off x="740590" y="1915519"/>
            <a:ext cx="2683748" cy="523220"/>
          </a:xfrm>
          <a:prstGeom prst="rect">
            <a:avLst/>
          </a:prstGeom>
          <a:noFill/>
        </p:spPr>
        <p:txBody>
          <a:bodyPr wrap="none" lIns="91440" tIns="45720" rIns="91440" bIns="45720">
            <a:spAutoFit/>
          </a:bodyPr>
          <a:lstStyle/>
          <a:p>
            <a:pPr algn="ctr"/>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Key Message</a:t>
            </a:r>
          </a:p>
        </p:txBody>
      </p:sp>
      <p:sp>
        <p:nvSpPr>
          <p:cNvPr id="23" name="TextBox 22">
            <a:extLst>
              <a:ext uri="{FF2B5EF4-FFF2-40B4-BE49-F238E27FC236}">
                <a16:creationId xmlns:a16="http://schemas.microsoft.com/office/drawing/2014/main" id="{C7411135-A98D-40C7-8001-41EE94D963F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28" name="Star: 4 Points 27">
            <a:extLst>
              <a:ext uri="{FF2B5EF4-FFF2-40B4-BE49-F238E27FC236}">
                <a16:creationId xmlns:a16="http://schemas.microsoft.com/office/drawing/2014/main" id="{3C3B7C21-7D5F-4498-9B94-D9C42949C246}"/>
              </a:ext>
            </a:extLst>
          </p:cNvPr>
          <p:cNvSpPr/>
          <p:nvPr/>
        </p:nvSpPr>
        <p:spPr>
          <a:xfrm>
            <a:off x="198886" y="691596"/>
            <a:ext cx="575491" cy="669253"/>
          </a:xfrm>
          <a:prstGeom prst="star4">
            <a:avLst/>
          </a:prstGeom>
          <a:solidFill>
            <a:srgbClr val="ED1B2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292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9055180" y="1598655"/>
            <a:ext cx="2894960" cy="3989345"/>
          </a:xfrm>
          <a:prstGeom prst="roundRect">
            <a:avLst/>
          </a:prstGeom>
          <a:solidFill>
            <a:srgbClr val="FFFAF7"/>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6" name="TextBox 5">
            <a:extLst>
              <a:ext uri="{FF2B5EF4-FFF2-40B4-BE49-F238E27FC236}">
                <a16:creationId xmlns:a16="http://schemas.microsoft.com/office/drawing/2014/main" id="{46A360D8-2335-4FA2-96E8-A410459260DE}"/>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Người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dùng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mục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tiêu</a:t>
            </a:r>
            <a:endParaRPr lang="en-US" sz="3200" dirty="0">
              <a:solidFill>
                <a:srgbClr val="ED1B2F"/>
              </a:solidFill>
              <a:latin typeface="FS Magistral Bold" panose="020B0804030204080304" pitchFamily="34" charset="0"/>
            </a:endParaRPr>
          </a:p>
        </p:txBody>
      </p:sp>
      <p:sp>
        <p:nvSpPr>
          <p:cNvPr id="15" name="TextBox 14">
            <a:extLst>
              <a:ext uri="{FF2B5EF4-FFF2-40B4-BE49-F238E27FC236}">
                <a16:creationId xmlns:a16="http://schemas.microsoft.com/office/drawing/2014/main" id="{4815BD79-6C4E-4A82-9C88-7CD882D7B288}"/>
              </a:ext>
            </a:extLst>
          </p:cNvPr>
          <p:cNvSpPr txBox="1"/>
          <p:nvPr/>
        </p:nvSpPr>
        <p:spPr>
          <a:xfrm>
            <a:off x="981306" y="1610505"/>
            <a:ext cx="7683191" cy="646331"/>
          </a:xfrm>
          <a:prstGeom prst="rect">
            <a:avLst/>
          </a:prstGeom>
          <a:noFill/>
        </p:spPr>
        <p:txBody>
          <a:bodyPr wrap="square" rtlCol="0">
            <a:spAutoFit/>
          </a:bodyPr>
          <a:lstStyle/>
          <a:p>
            <a:pPr marL="0" lvl="1" algn="l" rtl="0">
              <a:spcBef>
                <a:spcPts val="0"/>
              </a:spcBef>
              <a:spcAft>
                <a:spcPts val="0"/>
              </a:spcAft>
              <a:buSzPts val="1800"/>
            </a:pPr>
            <a:r>
              <a:rPr lang="vi-VN" sz="1800" dirty="0">
                <a:solidFill>
                  <a:schemeClr val="dk1"/>
                </a:solidFill>
                <a:latin typeface="PF BeauSans Pro" panose="02000500000000020004" pitchFamily="2" charset="0"/>
              </a:rPr>
              <a:t>Truyền thông, văn phòng, dịch vụ truyền hình, dịch vụ khách hàng, nhân viên bán hàng, …</a:t>
            </a:r>
          </a:p>
        </p:txBody>
      </p:sp>
      <p:grpSp>
        <p:nvGrpSpPr>
          <p:cNvPr id="9" name="Group 8">
            <a:extLst>
              <a:ext uri="{FF2B5EF4-FFF2-40B4-BE49-F238E27FC236}">
                <a16:creationId xmlns:a16="http://schemas.microsoft.com/office/drawing/2014/main" id="{D915204B-CABF-499F-9402-481FAF425DD0}"/>
              </a:ext>
            </a:extLst>
          </p:cNvPr>
          <p:cNvGrpSpPr/>
          <p:nvPr/>
        </p:nvGrpSpPr>
        <p:grpSpPr>
          <a:xfrm>
            <a:off x="371122" y="1167769"/>
            <a:ext cx="527779" cy="527779"/>
            <a:chOff x="371122" y="1345569"/>
            <a:chExt cx="527779" cy="527779"/>
          </a:xfrm>
        </p:grpSpPr>
        <p:sp>
          <p:nvSpPr>
            <p:cNvPr id="2" name="Oval 1">
              <a:extLst>
                <a:ext uri="{FF2B5EF4-FFF2-40B4-BE49-F238E27FC236}">
                  <a16:creationId xmlns:a16="http://schemas.microsoft.com/office/drawing/2014/main" id="{E7354826-0BE1-41FC-9600-4BE337F0D16C}"/>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C37B39C-10AD-469F-B82C-BF8D282C7BD1}"/>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CD649AF7-2F62-447E-9E85-CE46BEB30818}"/>
              </a:ext>
            </a:extLst>
          </p:cNvPr>
          <p:cNvSpPr txBox="1"/>
          <p:nvPr/>
        </p:nvSpPr>
        <p:spPr>
          <a:xfrm>
            <a:off x="488483" y="1167769"/>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1</a:t>
            </a:r>
          </a:p>
        </p:txBody>
      </p:sp>
      <p:sp>
        <p:nvSpPr>
          <p:cNvPr id="23" name="TextBox 22">
            <a:extLst>
              <a:ext uri="{FF2B5EF4-FFF2-40B4-BE49-F238E27FC236}">
                <a16:creationId xmlns:a16="http://schemas.microsoft.com/office/drawing/2014/main" id="{361A3570-FC2A-454F-BED0-94C7D921BA75}"/>
              </a:ext>
            </a:extLst>
          </p:cNvPr>
          <p:cNvSpPr txBox="1"/>
          <p:nvPr/>
        </p:nvSpPr>
        <p:spPr>
          <a:xfrm>
            <a:off x="1013281" y="1198546"/>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Nội</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bộ</a:t>
            </a:r>
            <a:r>
              <a:rPr lang="en-US" sz="2000" dirty="0">
                <a:solidFill>
                  <a:srgbClr val="ED1B2F"/>
                </a:solidFill>
                <a:latin typeface="FS Magistral Bold" panose="020B0804030204080304" pitchFamily="34" charset="0"/>
              </a:rPr>
              <a:t>:</a:t>
            </a:r>
          </a:p>
        </p:txBody>
      </p:sp>
      <p:grpSp>
        <p:nvGrpSpPr>
          <p:cNvPr id="24" name="Group 23">
            <a:extLst>
              <a:ext uri="{FF2B5EF4-FFF2-40B4-BE49-F238E27FC236}">
                <a16:creationId xmlns:a16="http://schemas.microsoft.com/office/drawing/2014/main" id="{B19F545A-45EE-442A-BB0C-91E323477D6B}"/>
              </a:ext>
            </a:extLst>
          </p:cNvPr>
          <p:cNvGrpSpPr/>
          <p:nvPr/>
        </p:nvGrpSpPr>
        <p:grpSpPr>
          <a:xfrm>
            <a:off x="371122" y="2488928"/>
            <a:ext cx="527779" cy="527779"/>
            <a:chOff x="371122" y="1345569"/>
            <a:chExt cx="527779" cy="527779"/>
          </a:xfrm>
        </p:grpSpPr>
        <p:sp>
          <p:nvSpPr>
            <p:cNvPr id="25" name="Oval 24">
              <a:extLst>
                <a:ext uri="{FF2B5EF4-FFF2-40B4-BE49-F238E27FC236}">
                  <a16:creationId xmlns:a16="http://schemas.microsoft.com/office/drawing/2014/main" id="{77A805C4-B048-497E-9472-BA7D6B8F6019}"/>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EBD1CED-92FC-41F6-904D-E4994E8F22EE}"/>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0E31D047-BB6F-4668-81B4-24AD34A45DE1}"/>
              </a:ext>
            </a:extLst>
          </p:cNvPr>
          <p:cNvSpPr txBox="1"/>
          <p:nvPr/>
        </p:nvSpPr>
        <p:spPr>
          <a:xfrm>
            <a:off x="454615" y="2488928"/>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2</a:t>
            </a:r>
          </a:p>
        </p:txBody>
      </p:sp>
      <p:sp>
        <p:nvSpPr>
          <p:cNvPr id="28" name="TextBox 27">
            <a:extLst>
              <a:ext uri="{FF2B5EF4-FFF2-40B4-BE49-F238E27FC236}">
                <a16:creationId xmlns:a16="http://schemas.microsoft.com/office/drawing/2014/main" id="{123B718E-87D6-4769-BC09-C6BFBDA50B8D}"/>
              </a:ext>
            </a:extLst>
          </p:cNvPr>
          <p:cNvSpPr txBox="1"/>
          <p:nvPr/>
        </p:nvSpPr>
        <p:spPr>
          <a:xfrm>
            <a:off x="1013281" y="2519705"/>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vi-VN" sz="2000" dirty="0">
                <a:solidFill>
                  <a:srgbClr val="ED1B2F"/>
                </a:solidFill>
                <a:latin typeface="FS Magistral Bold" panose="020B0804030204080304" pitchFamily="34" charset="0"/>
              </a:rPr>
              <a:t>Các đối tượng cá nhân tổ chức:</a:t>
            </a:r>
          </a:p>
        </p:txBody>
      </p:sp>
      <p:sp>
        <p:nvSpPr>
          <p:cNvPr id="29" name="TextBox 28">
            <a:extLst>
              <a:ext uri="{FF2B5EF4-FFF2-40B4-BE49-F238E27FC236}">
                <a16:creationId xmlns:a16="http://schemas.microsoft.com/office/drawing/2014/main" id="{DB236ABF-2694-4C1E-9B1C-BB3CD6254C0E}"/>
              </a:ext>
            </a:extLst>
          </p:cNvPr>
          <p:cNvSpPr txBox="1"/>
          <p:nvPr/>
        </p:nvSpPr>
        <p:spPr>
          <a:xfrm>
            <a:off x="987880" y="2928034"/>
            <a:ext cx="7952920" cy="3139321"/>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Hỗ trợ tạo tài liệu trình chiếu, video đào tạo</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Người sáng tạo nội dung: youtuber, tik toker, Facebook user, Podcaster, …</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Người review phim, audio book, video…</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Thư ký văn phòng: Viết tổng kết các cuộc họp, …</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viên văn phòng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sự truyền thông: viết bài, làm video, …</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sự chăm sóc khách hàng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viên điều hành bán hàng, người bán hàng online: làm video giới thiệu sản phẩm, livestream bán hàng,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Giảng viên, học sinh, sinh viên: Làm video bài giảng, tóm tắt nội dung bài học, …</a:t>
            </a:r>
          </a:p>
        </p:txBody>
      </p:sp>
      <p:pic>
        <p:nvPicPr>
          <p:cNvPr id="1026" name="Picture 2">
            <a:extLst>
              <a:ext uri="{FF2B5EF4-FFF2-40B4-BE49-F238E27FC236}">
                <a16:creationId xmlns:a16="http://schemas.microsoft.com/office/drawing/2014/main" id="{91B6BA9C-AD48-48A3-9CA4-AC4951FE7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3" r="12572"/>
          <a:stretch/>
        </p:blipFill>
        <p:spPr bwMode="auto">
          <a:xfrm>
            <a:off x="9195611" y="1695548"/>
            <a:ext cx="2650667" cy="37457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565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6" name="TextBox 5">
            <a:extLst>
              <a:ext uri="{FF2B5EF4-FFF2-40B4-BE49-F238E27FC236}">
                <a16:creationId xmlns:a16="http://schemas.microsoft.com/office/drawing/2014/main" id="{46A360D8-2335-4FA2-96E8-A410459260DE}"/>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20146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9077" y="400141"/>
            <a:ext cx="3627910"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Một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số</a:t>
            </a:r>
            <a:r>
              <a:rPr lang="en-US" sz="3200" dirty="0">
                <a:solidFill>
                  <a:srgbClr val="FF0000"/>
                </a:solidFill>
                <a:latin typeface="FS Magistral Bold" panose="020B0804030204080304" pitchFamily="34" charset="0"/>
              </a:rPr>
              <a:t> Use Case </a:t>
            </a:r>
            <a:endParaRPr lang="en-US" sz="3200" dirty="0">
              <a:solidFill>
                <a:srgbClr val="ED1B2F"/>
              </a:solidFill>
              <a:latin typeface="FS Magistral Bold" panose="020B0804030204080304" pitchFamily="34" charset="0"/>
            </a:endParaRPr>
          </a:p>
        </p:txBody>
      </p:sp>
      <p:grpSp>
        <p:nvGrpSpPr>
          <p:cNvPr id="10" name="Group 9">
            <a:extLst>
              <a:ext uri="{FF2B5EF4-FFF2-40B4-BE49-F238E27FC236}">
                <a16:creationId xmlns:a16="http://schemas.microsoft.com/office/drawing/2014/main" id="{00DE41BD-C7C8-4630-A20A-AE09907FBB75}"/>
              </a:ext>
            </a:extLst>
          </p:cNvPr>
          <p:cNvGrpSpPr/>
          <p:nvPr/>
        </p:nvGrpSpPr>
        <p:grpSpPr>
          <a:xfrm>
            <a:off x="371123" y="1167770"/>
            <a:ext cx="411264" cy="411264"/>
            <a:chOff x="371122" y="1167769"/>
            <a:chExt cx="527779" cy="527779"/>
          </a:xfrm>
        </p:grpSpPr>
        <p:sp>
          <p:nvSpPr>
            <p:cNvPr id="2" name="Oval 1">
              <a:extLst>
                <a:ext uri="{FF2B5EF4-FFF2-40B4-BE49-F238E27FC236}">
                  <a16:creationId xmlns:a16="http://schemas.microsoft.com/office/drawing/2014/main" id="{E7354826-0BE1-41FC-9600-4BE337F0D16C}"/>
                </a:ext>
              </a:extLst>
            </p:cNvPr>
            <p:cNvSpPr/>
            <p:nvPr/>
          </p:nvSpPr>
          <p:spPr>
            <a:xfrm>
              <a:off x="371122" y="11677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C37B39C-10AD-469F-B82C-BF8D282C7BD1}"/>
                </a:ext>
              </a:extLst>
            </p:cNvPr>
            <p:cNvSpPr/>
            <p:nvPr/>
          </p:nvSpPr>
          <p:spPr>
            <a:xfrm>
              <a:off x="420747" y="12191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458599" y="1167769"/>
              <a:ext cx="407437" cy="473967"/>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1</a:t>
              </a:r>
            </a:p>
          </p:txBody>
        </p:sp>
      </p:grpSp>
      <p:sp>
        <p:nvSpPr>
          <p:cNvPr id="14" name="Rectangle: Rounded Corners 13">
            <a:extLst>
              <a:ext uri="{FF2B5EF4-FFF2-40B4-BE49-F238E27FC236}">
                <a16:creationId xmlns:a16="http://schemas.microsoft.com/office/drawing/2014/main" id="{2E16AC35-DA0C-4630-8C5F-A95A45A9700C}"/>
              </a:ext>
            </a:extLst>
          </p:cNvPr>
          <p:cNvSpPr/>
          <p:nvPr/>
        </p:nvSpPr>
        <p:spPr>
          <a:xfrm>
            <a:off x="914399" y="1167770"/>
            <a:ext cx="4203701" cy="2725010"/>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0D19B9A6-738E-4E15-A19B-39B2FA052250}"/>
              </a:ext>
            </a:extLst>
          </p:cNvPr>
          <p:cNvSpPr txBox="1"/>
          <p:nvPr/>
        </p:nvSpPr>
        <p:spPr>
          <a:xfrm>
            <a:off x="2204247" y="1167770"/>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Tạo</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nội</a:t>
            </a:r>
            <a:r>
              <a:rPr lang="en-US" dirty="0">
                <a:solidFill>
                  <a:srgbClr val="ED1B2F"/>
                </a:solidFill>
                <a:latin typeface="FS Magistral Bold" panose="020B0804030204080304" pitchFamily="34" charset="0"/>
              </a:rPr>
              <a:t> dung</a:t>
            </a:r>
            <a:endParaRPr lang="vi-VN" dirty="0">
              <a:solidFill>
                <a:srgbClr val="ED1B2F"/>
              </a:solidFill>
              <a:latin typeface="FS Magistral Bold" panose="020B0804030204080304" pitchFamily="34" charset="0"/>
            </a:endParaRPr>
          </a:p>
        </p:txBody>
      </p:sp>
      <p:cxnSp>
        <p:nvCxnSpPr>
          <p:cNvPr id="17" name="Straight Connector 16">
            <a:extLst>
              <a:ext uri="{FF2B5EF4-FFF2-40B4-BE49-F238E27FC236}">
                <a16:creationId xmlns:a16="http://schemas.microsoft.com/office/drawing/2014/main" id="{6CDE3308-C5DD-4AA6-B0F3-A536A20A23D5}"/>
              </a:ext>
            </a:extLst>
          </p:cNvPr>
          <p:cNvCxnSpPr>
            <a:cxnSpLocks/>
          </p:cNvCxnSpPr>
          <p:nvPr/>
        </p:nvCxnSpPr>
        <p:spPr>
          <a:xfrm>
            <a:off x="914399" y="1579034"/>
            <a:ext cx="4203701"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B236ABF-2694-4C1E-9B1C-BB3CD6254C0E}"/>
              </a:ext>
            </a:extLst>
          </p:cNvPr>
          <p:cNvSpPr txBox="1"/>
          <p:nvPr/>
        </p:nvSpPr>
        <p:spPr>
          <a:xfrm>
            <a:off x="953197" y="1678657"/>
            <a:ext cx="4101403" cy="2062103"/>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Video truyền thông, bán hàng, chăm sóc khách hàng, cá nhân hoá theo người dùng</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Sinh ảnh, tạo bài viết, audio, video, tạo nhạc từ văn bản</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Sáng tạo nội dung theo mô tả: bài giảng, slide</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Tạo video phục vụ livestream bán hàng</a:t>
            </a:r>
          </a:p>
        </p:txBody>
      </p:sp>
      <p:grpSp>
        <p:nvGrpSpPr>
          <p:cNvPr id="51" name="Group 50">
            <a:extLst>
              <a:ext uri="{FF2B5EF4-FFF2-40B4-BE49-F238E27FC236}">
                <a16:creationId xmlns:a16="http://schemas.microsoft.com/office/drawing/2014/main" id="{97D411DE-8ABA-44DB-9543-E32B32306893}"/>
              </a:ext>
            </a:extLst>
          </p:cNvPr>
          <p:cNvGrpSpPr/>
          <p:nvPr/>
        </p:nvGrpSpPr>
        <p:grpSpPr>
          <a:xfrm>
            <a:off x="5735926" y="1139265"/>
            <a:ext cx="411264" cy="411264"/>
            <a:chOff x="371122" y="1167769"/>
            <a:chExt cx="527779" cy="527779"/>
          </a:xfrm>
        </p:grpSpPr>
        <p:sp>
          <p:nvSpPr>
            <p:cNvPr id="52" name="Oval 51">
              <a:extLst>
                <a:ext uri="{FF2B5EF4-FFF2-40B4-BE49-F238E27FC236}">
                  <a16:creationId xmlns:a16="http://schemas.microsoft.com/office/drawing/2014/main" id="{872A11AC-1C2B-4A8A-B550-BC8D00E0C7B4}"/>
                </a:ext>
              </a:extLst>
            </p:cNvPr>
            <p:cNvSpPr/>
            <p:nvPr/>
          </p:nvSpPr>
          <p:spPr>
            <a:xfrm>
              <a:off x="371122" y="11677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91750AC-BAB9-4AB1-B322-471952F6A0E5}"/>
                </a:ext>
              </a:extLst>
            </p:cNvPr>
            <p:cNvSpPr/>
            <p:nvPr/>
          </p:nvSpPr>
          <p:spPr>
            <a:xfrm>
              <a:off x="420747" y="12191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3AC9EFFE-E095-443C-8916-83249828296F}"/>
                </a:ext>
              </a:extLst>
            </p:cNvPr>
            <p:cNvSpPr txBox="1"/>
            <p:nvPr/>
          </p:nvSpPr>
          <p:spPr>
            <a:xfrm>
              <a:off x="428714" y="1167769"/>
              <a:ext cx="407437" cy="473967"/>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2</a:t>
              </a:r>
            </a:p>
          </p:txBody>
        </p:sp>
      </p:grpSp>
      <p:sp>
        <p:nvSpPr>
          <p:cNvPr id="55" name="Rectangle: Rounded Corners 54">
            <a:extLst>
              <a:ext uri="{FF2B5EF4-FFF2-40B4-BE49-F238E27FC236}">
                <a16:creationId xmlns:a16="http://schemas.microsoft.com/office/drawing/2014/main" id="{1658363E-47D7-4C0E-A907-C67DC0CBEC21}"/>
              </a:ext>
            </a:extLst>
          </p:cNvPr>
          <p:cNvSpPr/>
          <p:nvPr/>
        </p:nvSpPr>
        <p:spPr>
          <a:xfrm>
            <a:off x="6279201" y="1139265"/>
            <a:ext cx="5473511" cy="298315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977BC6C2-A15E-45ED-AA99-0B29237A3A37}"/>
              </a:ext>
            </a:extLst>
          </p:cNvPr>
          <p:cNvSpPr txBox="1"/>
          <p:nvPr/>
        </p:nvSpPr>
        <p:spPr>
          <a:xfrm>
            <a:off x="7480150" y="1139265"/>
            <a:ext cx="3180362"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Phân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tích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và</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chuyển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đổi</a:t>
            </a:r>
            <a:endParaRPr lang="en-US" dirty="0">
              <a:solidFill>
                <a:srgbClr val="ED1B2F"/>
              </a:solidFill>
              <a:latin typeface="FS Magistral Bold" panose="020B0804030204080304" pitchFamily="34" charset="0"/>
            </a:endParaRPr>
          </a:p>
        </p:txBody>
      </p:sp>
      <p:cxnSp>
        <p:nvCxnSpPr>
          <p:cNvPr id="57" name="Straight Connector 56">
            <a:extLst>
              <a:ext uri="{FF2B5EF4-FFF2-40B4-BE49-F238E27FC236}">
                <a16:creationId xmlns:a16="http://schemas.microsoft.com/office/drawing/2014/main" id="{AC3B3983-CC96-45C4-9694-0ADCD4B7D44F}"/>
              </a:ext>
            </a:extLst>
          </p:cNvPr>
          <p:cNvCxnSpPr>
            <a:cxnSpLocks/>
          </p:cNvCxnSpPr>
          <p:nvPr/>
        </p:nvCxnSpPr>
        <p:spPr>
          <a:xfrm>
            <a:off x="6274968" y="1550529"/>
            <a:ext cx="5477744"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A27A2CE-32A9-4CA6-BDE9-B1C8ECF0CA2B}"/>
              </a:ext>
            </a:extLst>
          </p:cNvPr>
          <p:cNvSpPr txBox="1"/>
          <p:nvPr/>
        </p:nvSpPr>
        <p:spPr>
          <a:xfrm>
            <a:off x="6306690" y="1647049"/>
            <a:ext cx="5506498" cy="2308324"/>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Phân tích audio, video: nhận diện cảm xúc, tóm tắt, trích xuất thông tin quan trọng</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Chuyển giọng nói thành văn bản, văn bản thành giọng nói</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Video Translation: dịch nội dung, chuyển đổi giọng nói kết hợp khẩu hình miệng</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Tóm tắt, highlight video, phim</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Trích xuất, phân tích văn bản: OCR, tóm tắt, hỏi đáp, phân tích báo cáo tài chính</a:t>
            </a:r>
          </a:p>
        </p:txBody>
      </p:sp>
      <p:grpSp>
        <p:nvGrpSpPr>
          <p:cNvPr id="62" name="Group 61">
            <a:extLst>
              <a:ext uri="{FF2B5EF4-FFF2-40B4-BE49-F238E27FC236}">
                <a16:creationId xmlns:a16="http://schemas.microsoft.com/office/drawing/2014/main" id="{EF25ACDB-E978-4842-8A11-58D9591E4026}"/>
              </a:ext>
            </a:extLst>
          </p:cNvPr>
          <p:cNvGrpSpPr/>
          <p:nvPr/>
        </p:nvGrpSpPr>
        <p:grpSpPr>
          <a:xfrm>
            <a:off x="333864" y="4303414"/>
            <a:ext cx="411264" cy="411264"/>
            <a:chOff x="371122" y="1167769"/>
            <a:chExt cx="527779" cy="527779"/>
          </a:xfrm>
        </p:grpSpPr>
        <p:sp>
          <p:nvSpPr>
            <p:cNvPr id="63" name="Oval 62">
              <a:extLst>
                <a:ext uri="{FF2B5EF4-FFF2-40B4-BE49-F238E27FC236}">
                  <a16:creationId xmlns:a16="http://schemas.microsoft.com/office/drawing/2014/main" id="{EA9987DB-0BC2-4D97-98A5-65E4ECC0A3F8}"/>
                </a:ext>
              </a:extLst>
            </p:cNvPr>
            <p:cNvSpPr/>
            <p:nvPr/>
          </p:nvSpPr>
          <p:spPr>
            <a:xfrm>
              <a:off x="371122" y="11677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50BE470-8694-4991-92E8-446579ED7388}"/>
                </a:ext>
              </a:extLst>
            </p:cNvPr>
            <p:cNvSpPr/>
            <p:nvPr/>
          </p:nvSpPr>
          <p:spPr>
            <a:xfrm>
              <a:off x="420747" y="12191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EA2CBCC3-46B0-49BD-9CA8-271112DEF0ED}"/>
                </a:ext>
              </a:extLst>
            </p:cNvPr>
            <p:cNvSpPr txBox="1"/>
            <p:nvPr/>
          </p:nvSpPr>
          <p:spPr>
            <a:xfrm>
              <a:off x="430068" y="1167769"/>
              <a:ext cx="407437" cy="473967"/>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3</a:t>
              </a:r>
            </a:p>
          </p:txBody>
        </p:sp>
      </p:grpSp>
      <p:sp>
        <p:nvSpPr>
          <p:cNvPr id="66" name="Rectangle: Rounded Corners 65">
            <a:extLst>
              <a:ext uri="{FF2B5EF4-FFF2-40B4-BE49-F238E27FC236}">
                <a16:creationId xmlns:a16="http://schemas.microsoft.com/office/drawing/2014/main" id="{0A139EFE-F2B5-4C74-9EF1-AC0E3133220A}"/>
              </a:ext>
            </a:extLst>
          </p:cNvPr>
          <p:cNvSpPr/>
          <p:nvPr/>
        </p:nvSpPr>
        <p:spPr>
          <a:xfrm>
            <a:off x="877140" y="4303414"/>
            <a:ext cx="10875572" cy="154873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B06067FE-6E17-4C53-A56B-756D1C873F74}"/>
              </a:ext>
            </a:extLst>
          </p:cNvPr>
          <p:cNvSpPr txBox="1"/>
          <p:nvPr/>
        </p:nvSpPr>
        <p:spPr>
          <a:xfrm>
            <a:off x="4603345" y="4303165"/>
            <a:ext cx="343575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Chỉnh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sửa</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và</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tuỳ</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chỉnh</a:t>
            </a:r>
            <a:endParaRPr lang="vi-VN" dirty="0">
              <a:solidFill>
                <a:srgbClr val="ED1B2F"/>
              </a:solidFill>
              <a:latin typeface="FS Magistral Bold" panose="020B0804030204080304" pitchFamily="34" charset="0"/>
            </a:endParaRPr>
          </a:p>
        </p:txBody>
      </p:sp>
      <p:cxnSp>
        <p:nvCxnSpPr>
          <p:cNvPr id="68" name="Straight Connector 67">
            <a:extLst>
              <a:ext uri="{FF2B5EF4-FFF2-40B4-BE49-F238E27FC236}">
                <a16:creationId xmlns:a16="http://schemas.microsoft.com/office/drawing/2014/main" id="{6873EF6B-D489-4DC6-B0A7-C2A4B7C7F76E}"/>
              </a:ext>
            </a:extLst>
          </p:cNvPr>
          <p:cNvCxnSpPr>
            <a:cxnSpLocks/>
          </p:cNvCxnSpPr>
          <p:nvPr/>
        </p:nvCxnSpPr>
        <p:spPr>
          <a:xfrm>
            <a:off x="877140" y="4714678"/>
            <a:ext cx="10875572"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BF5EDD0-FEBA-4C77-81D5-DDEE9C084EB3}"/>
              </a:ext>
            </a:extLst>
          </p:cNvPr>
          <p:cNvSpPr txBox="1"/>
          <p:nvPr/>
        </p:nvSpPr>
        <p:spPr>
          <a:xfrm>
            <a:off x="1004838" y="4814301"/>
            <a:ext cx="8897533" cy="830997"/>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Tạo video custom: hình ảnh, giọng nói, nội dung cá nhân hóa</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Hỗ trợ tạo và chỉnh sửa nội dung, tăng chất lượng podcast</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Thêm, sửa, xóa đối tượng trong hình ảnh/video, tăng cường chất lượng</a:t>
            </a:r>
          </a:p>
        </p:txBody>
      </p:sp>
    </p:spTree>
    <p:extLst>
      <p:ext uri="{BB962C8B-B14F-4D97-AF65-F5344CB8AC3E}">
        <p14:creationId xmlns:p14="http://schemas.microsoft.com/office/powerpoint/2010/main" val="1592973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391125" y="1116366"/>
            <a:ext cx="11371250" cy="4735783"/>
          </a:xfrm>
          <a:prstGeom prst="roundRect">
            <a:avLst/>
          </a:prstGeom>
          <a:solidFill>
            <a:srgbClr val="FFFAF7"/>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Nghiên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cứu</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thị</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trường</a:t>
            </a:r>
            <a:endParaRPr lang="en-US" sz="3200" dirty="0">
              <a:solidFill>
                <a:srgbClr val="ED1B2F"/>
              </a:solidFill>
              <a:latin typeface="FS Magistral Bold" panose="020B0804030204080304" pitchFamily="34" charset="0"/>
            </a:endParaRPr>
          </a:p>
        </p:txBody>
      </p:sp>
      <p:sp>
        <p:nvSpPr>
          <p:cNvPr id="2" name="Oval 1">
            <a:extLst>
              <a:ext uri="{FF2B5EF4-FFF2-40B4-BE49-F238E27FC236}">
                <a16:creationId xmlns:a16="http://schemas.microsoft.com/office/drawing/2014/main" id="{E7354826-0BE1-41FC-9600-4BE337F0D16C}"/>
              </a:ext>
            </a:extLst>
          </p:cNvPr>
          <p:cNvSpPr/>
          <p:nvPr/>
        </p:nvSpPr>
        <p:spPr>
          <a:xfrm>
            <a:off x="434324" y="5402914"/>
            <a:ext cx="527779" cy="527779"/>
          </a:xfrm>
          <a:prstGeom prst="ellipse">
            <a:avLst/>
          </a:prstGeom>
          <a:solidFill>
            <a:srgbClr val="FFF8F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15BD79-6C4E-4A82-9C88-7CD882D7B288}"/>
              </a:ext>
            </a:extLst>
          </p:cNvPr>
          <p:cNvSpPr txBox="1"/>
          <p:nvPr/>
        </p:nvSpPr>
        <p:spPr>
          <a:xfrm>
            <a:off x="6997700" y="1517206"/>
            <a:ext cx="4410748" cy="2215991"/>
          </a:xfrm>
          <a:prstGeom prst="rect">
            <a:avLst/>
          </a:prstGeom>
          <a:noFill/>
        </p:spPr>
        <p:txBody>
          <a:bodyPr wrap="square" rtlCol="0">
            <a:spAutoFit/>
          </a:bodyPr>
          <a:lstStyle/>
          <a:p>
            <a:pPr marL="0" lvl="1" algn="just" rtl="0">
              <a:spcBef>
                <a:spcPts val="0"/>
              </a:spcBef>
              <a:spcAft>
                <a:spcPts val="0"/>
              </a:spcAft>
              <a:buSzPts val="1800"/>
            </a:pPr>
            <a:r>
              <a:rPr lang="vi-VN" sz="1800" dirty="0">
                <a:solidFill>
                  <a:schemeClr val="dk1"/>
                </a:solidFill>
                <a:latin typeface="PF BeauSans Pro" panose="02000500000000020004" pitchFamily="2" charset="0"/>
              </a:rPr>
              <a:t>Thị trường công cụ tạo nội dung bằng AI dự kiến đạt giá trị </a:t>
            </a:r>
            <a:r>
              <a:rPr lang="vi-VN" sz="2400" b="1" dirty="0">
                <a:solidFill>
                  <a:srgbClr val="FF0000"/>
                </a:solidFill>
                <a:latin typeface="PF BeauSans Pro" panose="02000500000000020004" pitchFamily="2" charset="0"/>
              </a:rPr>
              <a:t>840,3 triệu USD</a:t>
            </a:r>
            <a:r>
              <a:rPr lang="vi-VN" sz="1800" dirty="0">
                <a:solidFill>
                  <a:schemeClr val="dk1"/>
                </a:solidFill>
                <a:latin typeface="PF BeauSans Pro" panose="02000500000000020004" pitchFamily="2" charset="0"/>
              </a:rPr>
              <a:t> vào năm 2024 và sẽ tăng trưởng với tốc độ </a:t>
            </a:r>
            <a:r>
              <a:rPr lang="vi-VN" sz="2400" b="1" dirty="0">
                <a:solidFill>
                  <a:srgbClr val="FF0000"/>
                </a:solidFill>
                <a:latin typeface="PF BeauSans Pro" panose="02000500000000020004" pitchFamily="2" charset="0"/>
              </a:rPr>
              <a:t>CAGR 13,60%</a:t>
            </a:r>
            <a:r>
              <a:rPr lang="vi-VN" sz="2400" dirty="0">
                <a:solidFill>
                  <a:schemeClr val="dk1"/>
                </a:solidFill>
                <a:latin typeface="PF BeauSans Pro" panose="02000500000000020004" pitchFamily="2" charset="0"/>
              </a:rPr>
              <a:t> </a:t>
            </a:r>
            <a:r>
              <a:rPr lang="vi-VN" sz="1800" dirty="0">
                <a:solidFill>
                  <a:schemeClr val="dk1"/>
                </a:solidFill>
                <a:latin typeface="PF BeauSans Pro" panose="02000500000000020004" pitchFamily="2" charset="0"/>
              </a:rPr>
              <a:t>từ 2024 đến 2034, đạt </a:t>
            </a:r>
            <a:r>
              <a:rPr lang="vi-VN" sz="2400" b="1" dirty="0">
                <a:solidFill>
                  <a:srgbClr val="FF0000"/>
                </a:solidFill>
                <a:latin typeface="PF BeauSans Pro" panose="02000500000000020004" pitchFamily="2" charset="0"/>
              </a:rPr>
              <a:t>3.007,6 triệu USD </a:t>
            </a:r>
            <a:r>
              <a:rPr lang="vi-VN" sz="1800" dirty="0">
                <a:solidFill>
                  <a:schemeClr val="dk1"/>
                </a:solidFill>
                <a:latin typeface="PF BeauSans Pro" panose="02000500000000020004" pitchFamily="2" charset="0"/>
              </a:rPr>
              <a:t>vào năm </a:t>
            </a:r>
            <a:r>
              <a:rPr lang="vi-VN" sz="2400" b="1" dirty="0">
                <a:solidFill>
                  <a:srgbClr val="FF0000"/>
                </a:solidFill>
                <a:latin typeface="PF BeauSans Pro" panose="02000500000000020004" pitchFamily="2" charset="0"/>
              </a:rPr>
              <a:t>2034</a:t>
            </a:r>
            <a:r>
              <a:rPr lang="vi-VN" sz="1800" dirty="0">
                <a:solidFill>
                  <a:schemeClr val="dk1"/>
                </a:solidFill>
                <a:latin typeface="PF BeauSans Pro" panose="02000500000000020004" pitchFamily="2" charset="0"/>
              </a:rPr>
              <a:t>.</a:t>
            </a:r>
          </a:p>
        </p:txBody>
      </p:sp>
      <p:sp>
        <p:nvSpPr>
          <p:cNvPr id="3" name="Oval 2">
            <a:extLst>
              <a:ext uri="{FF2B5EF4-FFF2-40B4-BE49-F238E27FC236}">
                <a16:creationId xmlns:a16="http://schemas.microsoft.com/office/drawing/2014/main" id="{5C37B39C-10AD-469F-B82C-BF8D282C7BD1}"/>
              </a:ext>
            </a:extLst>
          </p:cNvPr>
          <p:cNvSpPr/>
          <p:nvPr/>
        </p:nvSpPr>
        <p:spPr>
          <a:xfrm>
            <a:off x="483949" y="5454343"/>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554627" y="540694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1</a:t>
            </a:r>
          </a:p>
        </p:txBody>
      </p:sp>
      <p:sp>
        <p:nvSpPr>
          <p:cNvPr id="23" name="TextBox 22">
            <a:extLst>
              <a:ext uri="{FF2B5EF4-FFF2-40B4-BE49-F238E27FC236}">
                <a16:creationId xmlns:a16="http://schemas.microsoft.com/office/drawing/2014/main" id="{361A3570-FC2A-454F-BED0-94C7D921BA75}"/>
              </a:ext>
            </a:extLst>
          </p:cNvPr>
          <p:cNvSpPr txBox="1"/>
          <p:nvPr/>
        </p:nvSpPr>
        <p:spPr>
          <a:xfrm>
            <a:off x="1913729" y="5260796"/>
            <a:ext cx="3607532" cy="338554"/>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1600" i="1" dirty="0">
                <a:solidFill>
                  <a:srgbClr val="ED1B2F"/>
                </a:solidFill>
                <a:latin typeface="FS Magistral Bold" panose="020B0804030204080304" pitchFamily="34" charset="0"/>
              </a:rPr>
              <a:t>Theo Future Market Insights</a:t>
            </a: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pic>
        <p:nvPicPr>
          <p:cNvPr id="14" name="Picture 13" descr="A graph of a growing graph&#10;&#10;Description automatically generated with medium confidence">
            <a:extLst>
              <a:ext uri="{FF2B5EF4-FFF2-40B4-BE49-F238E27FC236}">
                <a16:creationId xmlns:a16="http://schemas.microsoft.com/office/drawing/2014/main" id="{AB9F55B4-A31C-45F4-AACA-8A2399D61E03}"/>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581154" y="1587214"/>
            <a:ext cx="5748445" cy="3662638"/>
          </a:xfrm>
          <a:prstGeom prst="rect">
            <a:avLst/>
          </a:prstGeom>
        </p:spPr>
      </p:pic>
      <p:sp>
        <p:nvSpPr>
          <p:cNvPr id="32" name="TextBox 31">
            <a:extLst>
              <a:ext uri="{FF2B5EF4-FFF2-40B4-BE49-F238E27FC236}">
                <a16:creationId xmlns:a16="http://schemas.microsoft.com/office/drawing/2014/main" id="{793A09EB-5972-4F50-9660-D3A78260B41C}"/>
              </a:ext>
            </a:extLst>
          </p:cNvPr>
          <p:cNvSpPr txBox="1"/>
          <p:nvPr/>
        </p:nvSpPr>
        <p:spPr>
          <a:xfrm>
            <a:off x="6754873" y="4254159"/>
            <a:ext cx="4653575" cy="1015663"/>
          </a:xfrm>
          <a:prstGeom prst="rect">
            <a:avLst/>
          </a:prstGeom>
          <a:noFill/>
        </p:spPr>
        <p:txBody>
          <a:bodyPr wrap="square" rtlCol="0">
            <a:spAutoFit/>
          </a:bodyPr>
          <a:lstStyle/>
          <a:p>
            <a:pPr marL="223837" lvl="2" indent="0" algn="just" rtl="0">
              <a:spcBef>
                <a:spcPts val="901"/>
              </a:spcBef>
              <a:spcAft>
                <a:spcPts val="0"/>
              </a:spcAft>
              <a:buSzPts val="1600"/>
              <a:buNone/>
            </a:pPr>
            <a:r>
              <a:rPr lang="en-US" dirty="0">
                <a:latin typeface="PF BeauSans Pro" panose="02000500000000020004" pitchFamily="2" charset="0"/>
              </a:rPr>
              <a:t>Theo</a:t>
            </a:r>
            <a:r>
              <a:rPr lang="vi-VN" dirty="0">
                <a:latin typeface="PF BeauSans Pro" panose="02000500000000020004" pitchFamily="2" charset="0"/>
              </a:rPr>
              <a:t> idc-a.org, đến năm </a:t>
            </a:r>
            <a:r>
              <a:rPr lang="vi-VN" sz="2400" b="1" dirty="0">
                <a:solidFill>
                  <a:srgbClr val="FF0000"/>
                </a:solidFill>
                <a:latin typeface="PF BeauSans Pro" panose="02000500000000020004" pitchFamily="2" charset="0"/>
              </a:rPr>
              <a:t>2026</a:t>
            </a:r>
            <a:r>
              <a:rPr lang="vi-VN" dirty="0">
                <a:latin typeface="PF BeauSans Pro" panose="02000500000000020004" pitchFamily="2" charset="0"/>
              </a:rPr>
              <a:t>,</a:t>
            </a:r>
            <a:r>
              <a:rPr lang="en-US" dirty="0">
                <a:latin typeface="PF BeauSans Pro" panose="02000500000000020004" pitchFamily="2" charset="0"/>
              </a:rPr>
              <a:t> </a:t>
            </a:r>
            <a:r>
              <a:rPr lang="vi-VN" sz="2400" b="1" dirty="0">
                <a:solidFill>
                  <a:srgbClr val="FF0000"/>
                </a:solidFill>
                <a:latin typeface="PF BeauSans Pro" panose="02000500000000020004" pitchFamily="2" charset="0"/>
              </a:rPr>
              <a:t>90%</a:t>
            </a:r>
            <a:r>
              <a:rPr lang="vi-VN" dirty="0">
                <a:solidFill>
                  <a:srgbClr val="FF0000"/>
                </a:solidFill>
                <a:latin typeface="PF BeauSans Pro" panose="02000500000000020004" pitchFamily="2" charset="0"/>
              </a:rPr>
              <a:t> </a:t>
            </a:r>
            <a:r>
              <a:rPr lang="vi-VN" dirty="0">
                <a:latin typeface="PF BeauSans Pro" panose="02000500000000020004" pitchFamily="2" charset="0"/>
              </a:rPr>
              <a:t>nội dung online được tạo ra có sự hỗ trợ của AI</a:t>
            </a:r>
          </a:p>
        </p:txBody>
      </p:sp>
      <p:cxnSp>
        <p:nvCxnSpPr>
          <p:cNvPr id="6" name="Straight Arrow Connector 5">
            <a:extLst>
              <a:ext uri="{FF2B5EF4-FFF2-40B4-BE49-F238E27FC236}">
                <a16:creationId xmlns:a16="http://schemas.microsoft.com/office/drawing/2014/main" id="{11C2DDC2-D967-4B2F-8884-1610F3652AE7}"/>
              </a:ext>
            </a:extLst>
          </p:cNvPr>
          <p:cNvCxnSpPr/>
          <p:nvPr/>
        </p:nvCxnSpPr>
        <p:spPr>
          <a:xfrm>
            <a:off x="6502400" y="2730500"/>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ED672E2-C4AD-415E-8E74-C72E30931095}"/>
              </a:ext>
            </a:extLst>
          </p:cNvPr>
          <p:cNvSpPr txBox="1"/>
          <p:nvPr/>
        </p:nvSpPr>
        <p:spPr>
          <a:xfrm>
            <a:off x="8862468" y="3693537"/>
            <a:ext cx="1029060" cy="584775"/>
          </a:xfrm>
          <a:prstGeom prst="rect">
            <a:avLst/>
          </a:prstGeom>
          <a:noFill/>
        </p:spPr>
        <p:txBody>
          <a:bodyPr wrap="square" rtlCol="0">
            <a:spAutoFit/>
          </a:bodyPr>
          <a:lstStyle/>
          <a:p>
            <a:pPr marL="223837" lvl="2" indent="0" algn="just" rtl="0">
              <a:spcBef>
                <a:spcPts val="901"/>
              </a:spcBef>
              <a:spcAft>
                <a:spcPts val="0"/>
              </a:spcAft>
              <a:buSzPts val="1600"/>
              <a:buNone/>
            </a:pPr>
            <a:r>
              <a:rPr lang="en-US" sz="3200" dirty="0">
                <a:latin typeface="PF BeauSans Pro" panose="02000500000000020004" pitchFamily="2" charset="0"/>
              </a:rPr>
              <a:t>&amp;</a:t>
            </a:r>
            <a:endParaRPr lang="vi-VN" sz="3200" dirty="0">
              <a:latin typeface="PF BeauSans Pro" panose="02000500000000020004" pitchFamily="2" charset="0"/>
            </a:endParaRPr>
          </a:p>
        </p:txBody>
      </p:sp>
      <p:sp>
        <p:nvSpPr>
          <p:cNvPr id="24" name="TextBox 23">
            <a:extLst>
              <a:ext uri="{FF2B5EF4-FFF2-40B4-BE49-F238E27FC236}">
                <a16:creationId xmlns:a16="http://schemas.microsoft.com/office/drawing/2014/main" id="{8F403642-3333-4CC2-9853-68D1863E34FC}"/>
              </a:ext>
            </a:extLst>
          </p:cNvPr>
          <p:cNvSpPr txBox="1"/>
          <p:nvPr/>
        </p:nvSpPr>
        <p:spPr>
          <a:xfrm>
            <a:off x="909497" y="3733197"/>
            <a:ext cx="1632359" cy="307777"/>
          </a:xfrm>
          <a:prstGeom prst="rect">
            <a:avLst/>
          </a:prstGeom>
          <a:noFill/>
        </p:spPr>
        <p:txBody>
          <a:bodyPr wrap="square" rtlCol="0">
            <a:spAutoFit/>
          </a:bodyPr>
          <a:lstStyle/>
          <a:p>
            <a:pPr marL="223837" lvl="2" indent="0" algn="just" rtl="0">
              <a:spcBef>
                <a:spcPts val="901"/>
              </a:spcBef>
              <a:spcAft>
                <a:spcPts val="0"/>
              </a:spcAft>
              <a:buSzPts val="1600"/>
              <a:buNone/>
            </a:pPr>
            <a:r>
              <a:rPr lang="en-US" sz="1400" b="1" dirty="0">
                <a:latin typeface="PF BeauSans Pro" panose="02000500000000020004" pitchFamily="2" charset="0"/>
              </a:rPr>
              <a:t>840,3</a:t>
            </a:r>
            <a:endParaRPr lang="vi-VN" sz="1400" b="1" dirty="0">
              <a:latin typeface="PF BeauSans Pro" panose="02000500000000020004" pitchFamily="2" charset="0"/>
            </a:endParaRPr>
          </a:p>
        </p:txBody>
      </p:sp>
      <p:sp>
        <p:nvSpPr>
          <p:cNvPr id="25" name="TextBox 24">
            <a:extLst>
              <a:ext uri="{FF2B5EF4-FFF2-40B4-BE49-F238E27FC236}">
                <a16:creationId xmlns:a16="http://schemas.microsoft.com/office/drawing/2014/main" id="{34EA0961-DEF4-45DF-98C4-0A60F89A92A5}"/>
              </a:ext>
            </a:extLst>
          </p:cNvPr>
          <p:cNvSpPr txBox="1"/>
          <p:nvPr/>
        </p:nvSpPr>
        <p:spPr>
          <a:xfrm>
            <a:off x="5295187" y="1716649"/>
            <a:ext cx="1632359" cy="307777"/>
          </a:xfrm>
          <a:prstGeom prst="rect">
            <a:avLst/>
          </a:prstGeom>
          <a:noFill/>
        </p:spPr>
        <p:txBody>
          <a:bodyPr wrap="square" rtlCol="0">
            <a:spAutoFit/>
          </a:bodyPr>
          <a:lstStyle/>
          <a:p>
            <a:pPr marL="223837" lvl="2" indent="0" algn="just" rtl="0">
              <a:spcBef>
                <a:spcPts val="901"/>
              </a:spcBef>
              <a:spcAft>
                <a:spcPts val="0"/>
              </a:spcAft>
              <a:buSzPts val="1600"/>
              <a:buNone/>
            </a:pPr>
            <a:r>
              <a:rPr lang="en-US" sz="1400" b="1" dirty="0">
                <a:latin typeface="PF BeauSans Pro" panose="02000500000000020004" pitchFamily="2" charset="0"/>
              </a:rPr>
              <a:t>3.007,6</a:t>
            </a:r>
            <a:endParaRPr lang="vi-VN" sz="1400" b="1" dirty="0">
              <a:latin typeface="PF BeauSans Pro" panose="02000500000000020004" pitchFamily="2" charset="0"/>
            </a:endParaRPr>
          </a:p>
        </p:txBody>
      </p:sp>
      <p:cxnSp>
        <p:nvCxnSpPr>
          <p:cNvPr id="16" name="Straight Arrow Connector 15">
            <a:extLst>
              <a:ext uri="{FF2B5EF4-FFF2-40B4-BE49-F238E27FC236}">
                <a16:creationId xmlns:a16="http://schemas.microsoft.com/office/drawing/2014/main" id="{6AFFE020-0E73-4008-9156-2D25B1B79BA1}"/>
              </a:ext>
            </a:extLst>
          </p:cNvPr>
          <p:cNvCxnSpPr/>
          <p:nvPr/>
        </p:nvCxnSpPr>
        <p:spPr>
          <a:xfrm flipV="1">
            <a:off x="2062976" y="2319454"/>
            <a:ext cx="2676292" cy="11648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614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410375" y="1116367"/>
            <a:ext cx="11371250" cy="4735783"/>
          </a:xfrm>
          <a:prstGeom prst="roundRect">
            <a:avLst/>
          </a:prstGeom>
          <a:solidFill>
            <a:srgbClr val="FFFAF7"/>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Nghiên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cứu</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thị</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trường</a:t>
            </a:r>
            <a:endParaRPr lang="en-US" sz="3200" dirty="0">
              <a:solidFill>
                <a:srgbClr val="ED1B2F"/>
              </a:solidFill>
              <a:latin typeface="FS Magistral Bold" panose="020B0804030204080304" pitchFamily="34" charset="0"/>
            </a:endParaRPr>
          </a:p>
        </p:txBody>
      </p:sp>
      <p:sp>
        <p:nvSpPr>
          <p:cNvPr id="2" name="Oval 1">
            <a:extLst>
              <a:ext uri="{FF2B5EF4-FFF2-40B4-BE49-F238E27FC236}">
                <a16:creationId xmlns:a16="http://schemas.microsoft.com/office/drawing/2014/main" id="{E7354826-0BE1-41FC-9600-4BE337F0D16C}"/>
              </a:ext>
            </a:extLst>
          </p:cNvPr>
          <p:cNvSpPr/>
          <p:nvPr/>
        </p:nvSpPr>
        <p:spPr>
          <a:xfrm>
            <a:off x="434324" y="5402914"/>
            <a:ext cx="527779" cy="527779"/>
          </a:xfrm>
          <a:prstGeom prst="ellipse">
            <a:avLst/>
          </a:prstGeom>
          <a:solidFill>
            <a:srgbClr val="FFF8F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15BD79-6C4E-4A82-9C88-7CD882D7B288}"/>
              </a:ext>
            </a:extLst>
          </p:cNvPr>
          <p:cNvSpPr txBox="1"/>
          <p:nvPr/>
        </p:nvSpPr>
        <p:spPr>
          <a:xfrm>
            <a:off x="9277906" y="1677503"/>
            <a:ext cx="2136808" cy="3539430"/>
          </a:xfrm>
          <a:prstGeom prst="rect">
            <a:avLst/>
          </a:prstGeom>
          <a:noFill/>
        </p:spPr>
        <p:txBody>
          <a:bodyPr wrap="square" rtlCol="0">
            <a:spAutoFit/>
          </a:bodyPr>
          <a:lstStyle/>
          <a:p>
            <a:pPr marL="0" lvl="1" algn="just" rtl="0">
              <a:spcBef>
                <a:spcPts val="0"/>
              </a:spcBef>
              <a:spcAft>
                <a:spcPts val="0"/>
              </a:spcAft>
              <a:buSzPts val="1800"/>
            </a:pPr>
            <a:r>
              <a:rPr lang="vi-VN" sz="1800" dirty="0">
                <a:solidFill>
                  <a:schemeClr val="dk1"/>
                </a:solidFill>
                <a:latin typeface="PF BeauSans Pro" panose="02000500000000020004" pitchFamily="2" charset="0"/>
              </a:rPr>
              <a:t>Có </a:t>
            </a:r>
            <a:r>
              <a:rPr lang="vi-VN" sz="2300" b="1" dirty="0">
                <a:solidFill>
                  <a:srgbClr val="FF0000"/>
                </a:solidFill>
                <a:latin typeface="PF BeauSans Pro" panose="02000500000000020004" pitchFamily="2" charset="0"/>
              </a:rPr>
              <a:t>nhu cầu mạnh mẽ</a:t>
            </a:r>
            <a:r>
              <a:rPr lang="vi-VN" sz="2300" dirty="0">
                <a:solidFill>
                  <a:schemeClr val="dk1"/>
                </a:solidFill>
                <a:latin typeface="PF BeauSans Pro" panose="02000500000000020004" pitchFamily="2" charset="0"/>
              </a:rPr>
              <a:t> </a:t>
            </a:r>
            <a:r>
              <a:rPr lang="vi-VN" sz="1800" dirty="0">
                <a:solidFill>
                  <a:schemeClr val="dk1"/>
                </a:solidFill>
                <a:latin typeface="PF BeauSans Pro" panose="02000500000000020004" pitchFamily="2" charset="0"/>
              </a:rPr>
              <a:t>đối với các công cụ có thể tăng năng suất trong việc </a:t>
            </a:r>
            <a:r>
              <a:rPr lang="vi-VN" sz="2300" b="1" dirty="0">
                <a:solidFill>
                  <a:srgbClr val="FF0000"/>
                </a:solidFill>
                <a:latin typeface="PF BeauSans Pro" panose="02000500000000020004" pitchFamily="2" charset="0"/>
              </a:rPr>
              <a:t>chỉnh sửa</a:t>
            </a:r>
            <a:r>
              <a:rPr lang="vi-VN" sz="1800" dirty="0">
                <a:solidFill>
                  <a:schemeClr val="dk1"/>
                </a:solidFill>
                <a:latin typeface="PF BeauSans Pro" panose="02000500000000020004" pitchFamily="2" charset="0"/>
              </a:rPr>
              <a:t> và </a:t>
            </a:r>
            <a:r>
              <a:rPr lang="vi-VN" sz="2300" b="1" dirty="0">
                <a:solidFill>
                  <a:srgbClr val="FF0000"/>
                </a:solidFill>
                <a:latin typeface="PF BeauSans Pro" panose="02000500000000020004" pitchFamily="2" charset="0"/>
              </a:rPr>
              <a:t>tạo nội dung</a:t>
            </a:r>
            <a:r>
              <a:rPr lang="vi-VN" sz="2400" b="1" dirty="0">
                <a:solidFill>
                  <a:srgbClr val="FF0000"/>
                </a:solidFill>
                <a:latin typeface="PF BeauSans Pro" panose="02000500000000020004" pitchFamily="2" charset="0"/>
              </a:rPr>
              <a:t> </a:t>
            </a:r>
            <a:r>
              <a:rPr lang="vi-VN" sz="1800" dirty="0">
                <a:solidFill>
                  <a:schemeClr val="dk1"/>
                </a:solidFill>
                <a:latin typeface="PF BeauSans Pro" panose="02000500000000020004" pitchFamily="2" charset="0"/>
              </a:rPr>
              <a:t>(hình ảnh và văn bản), cũng như hỗ trợ khả năng tiếp cận và phát triển ý tưởng.</a:t>
            </a:r>
          </a:p>
        </p:txBody>
      </p:sp>
      <p:sp>
        <p:nvSpPr>
          <p:cNvPr id="3" name="Oval 2">
            <a:extLst>
              <a:ext uri="{FF2B5EF4-FFF2-40B4-BE49-F238E27FC236}">
                <a16:creationId xmlns:a16="http://schemas.microsoft.com/office/drawing/2014/main" id="{5C37B39C-10AD-469F-B82C-BF8D282C7BD1}"/>
              </a:ext>
            </a:extLst>
          </p:cNvPr>
          <p:cNvSpPr/>
          <p:nvPr/>
        </p:nvSpPr>
        <p:spPr>
          <a:xfrm>
            <a:off x="483949" y="5454343"/>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516527" y="540694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2</a:t>
            </a:r>
          </a:p>
        </p:txBody>
      </p:sp>
      <p:sp>
        <p:nvSpPr>
          <p:cNvPr id="23" name="TextBox 22">
            <a:extLst>
              <a:ext uri="{FF2B5EF4-FFF2-40B4-BE49-F238E27FC236}">
                <a16:creationId xmlns:a16="http://schemas.microsoft.com/office/drawing/2014/main" id="{361A3570-FC2A-454F-BED0-94C7D921BA75}"/>
              </a:ext>
            </a:extLst>
          </p:cNvPr>
          <p:cNvSpPr txBox="1"/>
          <p:nvPr/>
        </p:nvSpPr>
        <p:spPr>
          <a:xfrm>
            <a:off x="3818729" y="5310212"/>
            <a:ext cx="1542343" cy="338554"/>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1600" i="1" dirty="0">
                <a:solidFill>
                  <a:srgbClr val="ED1B2F"/>
                </a:solidFill>
                <a:latin typeface="FS Magistral Bold" panose="020B0804030204080304" pitchFamily="34" charset="0"/>
              </a:rPr>
              <a:t>Theo Statista</a:t>
            </a: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pic>
        <p:nvPicPr>
          <p:cNvPr id="26" name="Picture 25" descr="A graph of red squares&#10;&#10;Description automatically generated with medium confidence">
            <a:extLst>
              <a:ext uri="{FF2B5EF4-FFF2-40B4-BE49-F238E27FC236}">
                <a16:creationId xmlns:a16="http://schemas.microsoft.com/office/drawing/2014/main" id="{47F547EB-4586-4FD5-B7CB-DC0C4E32F916}"/>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627078" y="1517029"/>
            <a:ext cx="7999437" cy="3783240"/>
          </a:xfrm>
          <a:prstGeom prst="rect">
            <a:avLst/>
          </a:prstGeom>
        </p:spPr>
      </p:pic>
      <p:cxnSp>
        <p:nvCxnSpPr>
          <p:cNvPr id="9" name="Straight Connector 8">
            <a:extLst>
              <a:ext uri="{FF2B5EF4-FFF2-40B4-BE49-F238E27FC236}">
                <a16:creationId xmlns:a16="http://schemas.microsoft.com/office/drawing/2014/main" id="{BD6FD8F2-FC52-40B6-B16E-2BE18BA32A44}"/>
              </a:ext>
            </a:extLst>
          </p:cNvPr>
          <p:cNvCxnSpPr/>
          <p:nvPr/>
        </p:nvCxnSpPr>
        <p:spPr>
          <a:xfrm>
            <a:off x="8287385" y="2141220"/>
            <a:ext cx="1778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189922-2F6A-4A21-8B7C-5424E549B068}"/>
              </a:ext>
            </a:extLst>
          </p:cNvPr>
          <p:cNvCxnSpPr>
            <a:cxnSpLocks/>
          </p:cNvCxnSpPr>
          <p:nvPr/>
        </p:nvCxnSpPr>
        <p:spPr>
          <a:xfrm>
            <a:off x="8271510" y="2563495"/>
            <a:ext cx="26289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E5CFC-6A38-4BA4-9170-1BDBE78E09A4}"/>
              </a:ext>
            </a:extLst>
          </p:cNvPr>
          <p:cNvCxnSpPr>
            <a:cxnSpLocks/>
          </p:cNvCxnSpPr>
          <p:nvPr/>
        </p:nvCxnSpPr>
        <p:spPr>
          <a:xfrm>
            <a:off x="2191682" y="2153922"/>
            <a:ext cx="85843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817D52-032E-46DE-AC83-E3922F2E7CD0}"/>
              </a:ext>
            </a:extLst>
          </p:cNvPr>
          <p:cNvCxnSpPr>
            <a:cxnSpLocks/>
          </p:cNvCxnSpPr>
          <p:nvPr/>
        </p:nvCxnSpPr>
        <p:spPr>
          <a:xfrm>
            <a:off x="1561676" y="2585191"/>
            <a:ext cx="148844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0EBA7EC-11E6-461D-9196-ED91BF400212}"/>
              </a:ext>
            </a:extLst>
          </p:cNvPr>
          <p:cNvCxnSpPr/>
          <p:nvPr/>
        </p:nvCxnSpPr>
        <p:spPr>
          <a:xfrm>
            <a:off x="8805839" y="3231014"/>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6626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410375" y="1116367"/>
            <a:ext cx="11371250" cy="4735783"/>
          </a:xfrm>
          <a:prstGeom prst="roundRect">
            <a:avLst/>
          </a:prstGeom>
          <a:solidFill>
            <a:srgbClr val="FFFAF7"/>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Nghiên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cứu</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thị</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trường</a:t>
            </a:r>
            <a:endParaRPr lang="en-US" sz="3200" dirty="0">
              <a:solidFill>
                <a:srgbClr val="ED1B2F"/>
              </a:solidFill>
              <a:latin typeface="FS Magistral Bold" panose="020B0804030204080304" pitchFamily="34" charset="0"/>
            </a:endParaRPr>
          </a:p>
        </p:txBody>
      </p:sp>
      <p:sp>
        <p:nvSpPr>
          <p:cNvPr id="2" name="Oval 1">
            <a:extLst>
              <a:ext uri="{FF2B5EF4-FFF2-40B4-BE49-F238E27FC236}">
                <a16:creationId xmlns:a16="http://schemas.microsoft.com/office/drawing/2014/main" id="{E7354826-0BE1-41FC-9600-4BE337F0D16C}"/>
              </a:ext>
            </a:extLst>
          </p:cNvPr>
          <p:cNvSpPr/>
          <p:nvPr/>
        </p:nvSpPr>
        <p:spPr>
          <a:xfrm>
            <a:off x="434324" y="5402914"/>
            <a:ext cx="527779" cy="527779"/>
          </a:xfrm>
          <a:prstGeom prst="ellipse">
            <a:avLst/>
          </a:prstGeom>
          <a:solidFill>
            <a:srgbClr val="FFF8F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15BD79-6C4E-4A82-9C88-7CD882D7B288}"/>
              </a:ext>
            </a:extLst>
          </p:cNvPr>
          <p:cNvSpPr txBox="1"/>
          <p:nvPr/>
        </p:nvSpPr>
        <p:spPr>
          <a:xfrm>
            <a:off x="8070583" y="2090100"/>
            <a:ext cx="3344131" cy="2769989"/>
          </a:xfrm>
          <a:prstGeom prst="rect">
            <a:avLst/>
          </a:prstGeom>
          <a:noFill/>
        </p:spPr>
        <p:txBody>
          <a:bodyPr wrap="square" rtlCol="0">
            <a:spAutoFit/>
          </a:bodyPr>
          <a:lstStyle/>
          <a:p>
            <a:pPr marL="0" lvl="1" algn="just" rtl="0">
              <a:spcAft>
                <a:spcPts val="0"/>
              </a:spcAft>
              <a:buSzPts val="1800"/>
            </a:pPr>
            <a:r>
              <a:rPr lang="en-US" dirty="0">
                <a:solidFill>
                  <a:schemeClr val="dk1"/>
                </a:solidFill>
                <a:latin typeface="PF BeauSans Pro" panose="02000500000000020004" pitchFamily="2" charset="0"/>
              </a:rPr>
              <a:t>C</a:t>
            </a:r>
            <a:r>
              <a:rPr lang="vi-VN" sz="1800" dirty="0">
                <a:solidFill>
                  <a:schemeClr val="dk1"/>
                </a:solidFill>
                <a:latin typeface="PF BeauSans Pro" panose="02000500000000020004" pitchFamily="2" charset="0"/>
              </a:rPr>
              <a:t>ho thấy sự </a:t>
            </a:r>
            <a:r>
              <a:rPr lang="vi-VN" sz="2400" b="1" dirty="0">
                <a:solidFill>
                  <a:srgbClr val="FF0000"/>
                </a:solidFill>
                <a:latin typeface="PF BeauSans Pro" panose="02000500000000020004" pitchFamily="2" charset="0"/>
              </a:rPr>
              <a:t>ưu tiên</a:t>
            </a:r>
            <a:r>
              <a:rPr lang="vi-VN" sz="1800" dirty="0">
                <a:solidFill>
                  <a:schemeClr val="dk1"/>
                </a:solidFill>
                <a:latin typeface="PF BeauSans Pro" panose="02000500000000020004" pitchFamily="2" charset="0"/>
              </a:rPr>
              <a:t> cho các </a:t>
            </a:r>
            <a:r>
              <a:rPr lang="vi-VN" sz="2400" b="1" dirty="0">
                <a:solidFill>
                  <a:srgbClr val="FF0000"/>
                </a:solidFill>
                <a:latin typeface="PF BeauSans Pro" panose="02000500000000020004" pitchFamily="2" charset="0"/>
              </a:rPr>
              <a:t>giải pháp </a:t>
            </a:r>
            <a:r>
              <a:rPr lang="en-US" sz="2400" b="1" dirty="0">
                <a:solidFill>
                  <a:srgbClr val="FF0000"/>
                </a:solidFill>
                <a:latin typeface="PF BeauSans Pro" panose="02000500000000020004" pitchFamily="2" charset="0"/>
              </a:rPr>
              <a:t>Cloud</a:t>
            </a:r>
            <a:r>
              <a:rPr lang="vi-VN" sz="1800" dirty="0">
                <a:solidFill>
                  <a:schemeClr val="dk1"/>
                </a:solidFill>
                <a:latin typeface="PF BeauSans Pro" panose="02000500000000020004" pitchFamily="2" charset="0"/>
              </a:rPr>
              <a:t>. </a:t>
            </a:r>
            <a:endParaRPr lang="en-US" sz="1800" dirty="0">
              <a:solidFill>
                <a:schemeClr val="dk1"/>
              </a:solidFill>
              <a:latin typeface="PF BeauSans Pro" panose="02000500000000020004" pitchFamily="2" charset="0"/>
            </a:endParaRPr>
          </a:p>
          <a:p>
            <a:pPr marL="0" lvl="1" algn="just" rtl="0">
              <a:spcAft>
                <a:spcPts val="0"/>
              </a:spcAft>
              <a:buSzPts val="1800"/>
            </a:pPr>
            <a:endParaRPr lang="en-US" dirty="0">
              <a:solidFill>
                <a:schemeClr val="dk1"/>
              </a:solidFill>
              <a:latin typeface="PF BeauSans Pro" panose="02000500000000020004" pitchFamily="2" charset="0"/>
            </a:endParaRPr>
          </a:p>
          <a:p>
            <a:pPr marL="0" lvl="1" algn="just" rtl="0">
              <a:spcAft>
                <a:spcPts val="0"/>
              </a:spcAft>
              <a:buSzPts val="1800"/>
            </a:pPr>
            <a:r>
              <a:rPr lang="en-US" dirty="0">
                <a:solidFill>
                  <a:schemeClr val="dk1"/>
                </a:solidFill>
                <a:latin typeface="PF BeauSans Pro" panose="02000500000000020004" pitchFamily="2" charset="0"/>
              </a:rPr>
              <a:t>D</a:t>
            </a:r>
            <a:r>
              <a:rPr lang="vi-VN" sz="1800" dirty="0">
                <a:solidFill>
                  <a:schemeClr val="dk1"/>
                </a:solidFill>
                <a:latin typeface="PF BeauSans Pro" panose="02000500000000020004" pitchFamily="2" charset="0"/>
              </a:rPr>
              <a:t>o tính linh hoạt, khả năng mở rộng và khả năng truy cập mà các dịch vụ cloud mang lại, đặc biệt có lợi cho các doanh nghiệp với môi trường làm việc từ xa hoặc hybrid.</a:t>
            </a:r>
          </a:p>
        </p:txBody>
      </p:sp>
      <p:sp>
        <p:nvSpPr>
          <p:cNvPr id="3" name="Oval 2">
            <a:extLst>
              <a:ext uri="{FF2B5EF4-FFF2-40B4-BE49-F238E27FC236}">
                <a16:creationId xmlns:a16="http://schemas.microsoft.com/office/drawing/2014/main" id="{5C37B39C-10AD-469F-B82C-BF8D282C7BD1}"/>
              </a:ext>
            </a:extLst>
          </p:cNvPr>
          <p:cNvSpPr/>
          <p:nvPr/>
        </p:nvSpPr>
        <p:spPr>
          <a:xfrm>
            <a:off x="483949" y="5454343"/>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516527" y="540694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3</a:t>
            </a:r>
          </a:p>
        </p:txBody>
      </p:sp>
      <p:sp>
        <p:nvSpPr>
          <p:cNvPr id="23" name="TextBox 22">
            <a:extLst>
              <a:ext uri="{FF2B5EF4-FFF2-40B4-BE49-F238E27FC236}">
                <a16:creationId xmlns:a16="http://schemas.microsoft.com/office/drawing/2014/main" id="{361A3570-FC2A-454F-BED0-94C7D921BA75}"/>
              </a:ext>
            </a:extLst>
          </p:cNvPr>
          <p:cNvSpPr txBox="1"/>
          <p:nvPr/>
        </p:nvSpPr>
        <p:spPr>
          <a:xfrm>
            <a:off x="2212694" y="5227006"/>
            <a:ext cx="3344131" cy="338554"/>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1600" i="1" dirty="0">
                <a:solidFill>
                  <a:srgbClr val="ED1B2F"/>
                </a:solidFill>
                <a:latin typeface="FS Magistral Bold" panose="020B0804030204080304" pitchFamily="34" charset="0"/>
              </a:rPr>
              <a:t>Theo Customer Market Insights</a:t>
            </a: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cxnSp>
        <p:nvCxnSpPr>
          <p:cNvPr id="34" name="Straight Arrow Connector 33">
            <a:extLst>
              <a:ext uri="{FF2B5EF4-FFF2-40B4-BE49-F238E27FC236}">
                <a16:creationId xmlns:a16="http://schemas.microsoft.com/office/drawing/2014/main" id="{C0EBA7EC-11E6-461D-9196-ED91BF400212}"/>
              </a:ext>
            </a:extLst>
          </p:cNvPr>
          <p:cNvCxnSpPr/>
          <p:nvPr/>
        </p:nvCxnSpPr>
        <p:spPr>
          <a:xfrm>
            <a:off x="7478844" y="3381556"/>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EDD86E7-3149-4EBF-940C-1E8BB1D3E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712" y="1545977"/>
            <a:ext cx="6506148" cy="3677388"/>
          </a:xfrm>
          <a:prstGeom prst="rect">
            <a:avLst/>
          </a:prstGeom>
        </p:spPr>
      </p:pic>
    </p:spTree>
    <p:extLst>
      <p:ext uri="{BB962C8B-B14F-4D97-AF65-F5344CB8AC3E}">
        <p14:creationId xmlns:p14="http://schemas.microsoft.com/office/powerpoint/2010/main" val="36675969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1717</TotalTime>
  <Words>5255</Words>
  <Application>Microsoft Office PowerPoint</Application>
  <PresentationFormat>Widescreen</PresentationFormat>
  <Paragraphs>692</Paragraphs>
  <Slides>31</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Calibri Light</vt:lpstr>
      <vt:lpstr>FS Magistral Bold</vt:lpstr>
      <vt:lpstr>FS Magistral Bold Italic</vt:lpstr>
      <vt:lpstr>FS Magistral Extra Bold</vt:lpstr>
      <vt:lpstr>FS Magistral Medium</vt:lpstr>
      <vt:lpstr>PF BeauSans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 Trần</dc:creator>
  <cp:lastModifiedBy>Chi Trần</cp:lastModifiedBy>
  <cp:revision>18</cp:revision>
  <dcterms:created xsi:type="dcterms:W3CDTF">2024-11-05T02:55:05Z</dcterms:created>
  <dcterms:modified xsi:type="dcterms:W3CDTF">2024-12-02T11:06:53Z</dcterms:modified>
</cp:coreProperties>
</file>